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9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457200" y="685800"/>
            <a:ext cx="11247120" cy="53949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960120" y="978408"/>
            <a:ext cx="950976" cy="950976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984" y="1033272"/>
            <a:ext cx="841248" cy="8412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0120" y="1975104"/>
            <a:ext cx="1193800" cy="274320"/>
          </a:xfrm>
          <a:prstGeom prst="rect">
            <a:avLst/>
          </a:prstGeom>
          <a:noFill/>
        </p:spPr>
        <p:txBody>
          <a:bodyPr wrap="none" anchor="t" lIns="0" rIns="0" tIns="0" bIns="0">
            <a:spAutoFit/>
          </a:bodyPr>
          <a:lstStyle/>
          <a:p>
            <a:pPr algn="l"/>
            <a:r>
              <a:rPr sz="900" b="1">
                <a:solidFill>
                  <a:srgbClr val="FBBF24"/>
                </a:solidFill>
              </a:rPr>
              <a:t>www.ez4youtech.com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250424" y="978408"/>
            <a:ext cx="950976" cy="950976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05288" y="1033272"/>
            <a:ext cx="841248" cy="8412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715500" y="1975104"/>
            <a:ext cx="1485900" cy="274320"/>
          </a:xfrm>
          <a:prstGeom prst="rect">
            <a:avLst/>
          </a:prstGeom>
          <a:noFill/>
        </p:spPr>
        <p:txBody>
          <a:bodyPr wrap="none" anchor="t" lIns="0" rIns="0" tIns="0" bIns="0">
            <a:spAutoFit/>
          </a:bodyPr>
          <a:lstStyle/>
          <a:p>
            <a:pPr algn="l"/>
            <a:r>
              <a:rPr sz="800" b="1">
                <a:solidFill>
                  <a:srgbClr val="FBBF24"/>
                </a:solidFill>
              </a:rPr>
              <a:t>aiplatformusa.ez4youtech.com</a:t>
            </a:r>
          </a:p>
        </p:txBody>
      </p:sp>
      <p:pic>
        <p:nvPicPr>
          <p:cNvPr id="10" name="Picture 9" descr="header-logo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6663" y="868680"/>
            <a:ext cx="658368" cy="65836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85800" y="1627632"/>
            <a:ext cx="107899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2157984"/>
            <a:ext cx="10789920" cy="6858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3200" b="1">
                <a:solidFill>
                  <a:srgbClr val="7DD3FC"/>
                </a:solidFill>
              </a:defRPr>
            </a:pPr>
            <a:r>
              <a:t>Explain repair estimates and follow up faster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2798064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900" b="0">
                <a:solidFill>
                  <a:srgbClr val="F8FAFC"/>
                </a:solidFill>
              </a:defRPr>
            </a:pPr>
            <a:r>
              <a:t>AI tools for service advisors: estimate explainers, RO follow-up, and email in one workflow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3346704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94A3B8"/>
                </a:solidFill>
              </a:defRPr>
            </a:pPr>
            <a:r>
              <a:t>About 15 minutes · One live workflow on the platform (~5–7 minutes)</a:t>
            </a:r>
          </a:p>
        </p:txBody>
      </p:sp>
      <p:sp>
        <p:nvSpPr>
          <p:cNvPr id="15" name="Oval 14"/>
          <p:cNvSpPr/>
          <p:nvPr/>
        </p:nvSpPr>
        <p:spPr>
          <a:xfrm>
            <a:off x="5615787" y="3813048"/>
            <a:ext cx="960120" cy="960120"/>
          </a:xfrm>
          <a:prstGeom prst="ellipse">
            <a:avLst/>
          </a:prstGeom>
          <a:noFill/>
          <a:ln w="381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61507" y="3858768"/>
            <a:ext cx="868680" cy="86868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85800" y="4983480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F8FAFC"/>
                </a:solidFill>
              </a:defRPr>
            </a:pPr>
            <a:r>
              <a:t>Presented by: Mohd Naeem, Founder &amp; CEO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800" y="5285232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25+ years in development, architecture, and DevSecOps. Enterprise experience, built for small business teams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" y="5779008"/>
            <a:ext cx="107899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www.ez4youtech.com  ·  connect@ez4youtech.com  ·  +1 (214) 404-2319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4: Inbox Backlog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Saved emails and replies pile up faster than you can write them.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Leads and client threads wait in your inbox or saved folder.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Starting each reply from scratch eats the hour you needed for client work.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Copy from ChatGPT still means paste, fix tone, and send one at a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BBF24"/>
                </a:solidFill>
              </a:defRPr>
            </a:pPr>
            <a:r>
              <a:t>Solution 4: Bulk Email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inbox to sent replies.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Import: Messages queued for drafting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 message before you approve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from Microsoft 365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Batch draft replies, approve once, send from your inbox.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4: Bulk Email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If time permits · Live on the platform · ~2 minutes · Full plan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1083564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Saved emails or inbox sync → batch draft replies in minutes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Review AI drafts once: fix tone before you approve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the batch and send from Microsoft 365: backlog cleared faster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Clear the Backlog  ·  Faster Replies  ·  Less Copy-Paste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One-time setup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What your admin sees once: recap of the live admin flash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11247120" cy="36118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30552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34D399"/>
                </a:solidFill>
              </a:defRPr>
            </a:pPr>
            <a:r>
              <a:t>Company setup: admin connects once, team runs apps every day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587752"/>
            <a:ext cx="10789920" cy="21488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Setup tab: connect AI accounts once (OpenAI, Together, Groq, xAI, and more) · keys encrypted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Provider comparison table: pick what you already use · set try-order once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AI usage tab: token totals by provider and by app. Reconcile with your provider invoice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5687568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0">
                <a:solidFill>
                  <a:srgbClr val="FBBF24"/>
                </a:solidFill>
              </a:defRPr>
            </a:pPr>
            <a:r>
              <a:t>Platform fee covers apps and workspace · AI usage is a separate bill from your provider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6108192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About 15 minutes for admin to connect AI once; advisors can run an estimate workflow the same day.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800" b="1">
                <a:solidFill>
                  <a:srgbClr val="7DD3FC"/>
                </a:solidFill>
              </a:defRPr>
            </a:pPr>
            <a:r>
              <a:t>How We Help You Save on AI Usage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81328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Pay for what you use, not a fixed chat license every month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65960"/>
            <a:ext cx="1124712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1">
                <a:solidFill>
                  <a:srgbClr val="FBBF24"/>
                </a:solidFill>
              </a:defRPr>
            </a:pPr>
            <a:r>
              <a:t>Chat plans charge every person every month, even on quiet weeks. Your provider bill tracks actual work.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57200" y="2450592"/>
          <a:ext cx="11247119" cy="2414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60"/>
                <a:gridCol w="3977639"/>
                <a:gridCol w="4389120"/>
              </a:tblGrid>
              <a:tr h="438912">
                <a:tc>
                  <a:txBody>
                    <a:bodyPr wrap="none"/>
                    <a:lstStyle/>
                    <a:p>
                      <a:pPr algn="ctr">
                        <a:defRPr sz="1200" b="1">
                          <a:solidFill>
                            <a:srgbClr val="081224"/>
                          </a:solidFill>
                        </a:defRPr>
                      </a:pPr>
                      <a:r>
                        <a:t>Your team's use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200" b="1">
                          <a:solidFill>
                            <a:srgbClr val="081224"/>
                          </a:solidFill>
                        </a:defRPr>
                      </a:pPr>
                      <a:r>
                        <a:t>Pay for what you use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200" b="1">
                          <a:solidFill>
                            <a:srgbClr val="081224"/>
                          </a:solidFill>
                        </a:defRPr>
                      </a:pPr>
                      <a:r>
                        <a:t>Fixed chat license anyway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987552"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Light Usage month</a:t>
                      </a:r>
                    </a:p>
                    <a:p>
                      <a:pPr algn="just"/>
                      <a:r>
                        <a:rPr sz="1100" b="1">
                          <a:solidFill>
                            <a:srgbClr val="FBBF24"/>
                          </a:solidFill>
                        </a:rPr>
                        <a:t>100s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of emails ·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100s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of quotes, listings, or analyses/mo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Often about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$10–25/mo</a:t>
                      </a:r>
                    </a:p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on your provider bill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About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$100–125/mo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for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5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ChatGPT Business or Claude Team logins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987552"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Heavy Usage month</a:t>
                      </a:r>
                    </a:p>
                    <a:p>
                      <a:pPr algn="just"/>
                      <a:r>
                        <a:rPr sz="1100" b="1">
                          <a:solidFill>
                            <a:srgbClr val="FBBF24"/>
                          </a:solidFill>
                        </a:rPr>
                        <a:t>1000s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of documents +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1000s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of emails/mo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Often about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$40–90/mo</a:t>
                      </a:r>
                    </a:p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busy months often stay under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$100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Same monthly bill · Copilot add-on about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$90–105/mo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(+ Microsoft 365)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457200" y="5193792"/>
            <a:ext cx="11247120" cy="96012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8368" y="5340096"/>
            <a:ext cx="10835640" cy="65836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400" b="1">
                <a:solidFill>
                  <a:srgbClr val="7DD3FC"/>
                </a:solidFill>
              </a:defRPr>
            </a:pPr>
            <a:r>
              <a:t>You pay for logins, not for every listing or email. EZ4YouTech.com shows which apps and people drive cost so you can spot waste and plan spend.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624535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Illustrative comparison only · trademarks belong to their respective owners · EZ4YouTech.com is not affiliated with those providers · Illustrative 5-person office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Try Starter Free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Trial real apps at $0 · connect your AI provider account once · no platform fee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874519"/>
            <a:ext cx="3246120" cy="324612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48840"/>
            <a:ext cx="283464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600" b="1">
                <a:solidFill>
                  <a:srgbClr val="34D399"/>
                </a:solidFill>
              </a:defRPr>
            </a:pPr>
            <a:r>
              <a:t>Starter Free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33472"/>
            <a:ext cx="283464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4400" b="1">
                <a:solidFill>
                  <a:srgbClr val="F8FAFC"/>
                </a:solidFill>
              </a:defRPr>
            </a:pPr>
            <a:r>
              <a:t>$0/mo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3246120"/>
            <a:ext cx="2834640" cy="16916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94A3B8"/>
                </a:solidFill>
              </a:defRPr>
            </a:pPr>
            <a:r>
              <a:t>Permanent free tier.</a:t>
            </a:r>
            <a:br/>
            <a:r>
              <a:t>Connect your AI provider account.</a:t>
            </a:r>
            <a:br/>
            <a:r>
              <a:t>Great for trials, demos, and solo champions.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77639" y="1874519"/>
            <a:ext cx="7726679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800" b="1">
                <a:solidFill>
                  <a:srgbClr val="7DD3FC"/>
                </a:solidFill>
              </a:defRPr>
            </a:pPr>
            <a:r>
              <a:t>What you get on Starter Free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77639" y="2743199"/>
            <a:ext cx="7726679" cy="23774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5 utility + 5 industry apps for your vertical (same breadth as Growth)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35 AI runs, 12 uploads, and 50 emails per month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21-day run history · 75 MB storage · admin + 1 agent seat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Connect OpenAI, Groq, Together, xAI, and more once in Setup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Upgrade to Growth ($59) when daily volume and team size grow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5349240"/>
            <a:ext cx="112471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0">
                <a:solidFill>
                  <a:srgbClr val="FBBF24"/>
                </a:solidFill>
              </a:defRPr>
            </a:pPr>
            <a:r>
              <a:t>Platform fee stays $0 on Starter Free. AI usage is billed by your provider (we do not markup tokens).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Paid plans when you scale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Growth is the default for daily teams · yearly billing saves one month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828800"/>
            <a:ext cx="3611880" cy="30632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011680"/>
            <a:ext cx="320954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34D399"/>
                </a:solidFill>
              </a:defRPr>
            </a:pPr>
            <a:r>
              <a:t>Growth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359152"/>
            <a:ext cx="3209544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Standard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2651760"/>
            <a:ext cx="3209544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8FAFC"/>
                </a:solidFill>
              </a:defRPr>
            </a:pPr>
            <a:r>
              <a:t>$59/mo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" y="3154680"/>
            <a:ext cx="3209544" cy="15087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 to 5 agents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10 apps · daily ops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43400" y="1828800"/>
            <a:ext cx="3611880" cy="30632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44568" y="2011680"/>
            <a:ext cx="320954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38BDF8"/>
                </a:solidFill>
              </a:defRPr>
            </a:pPr>
            <a:r>
              <a:t>Full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44568" y="2359152"/>
            <a:ext cx="3209544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Elite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44568" y="2651760"/>
            <a:ext cx="3209544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8FAFC"/>
                </a:solidFill>
              </a:defRPr>
            </a:pPr>
            <a:r>
              <a:t>$119/mo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44568" y="3154680"/>
            <a:ext cx="3209544" cy="15087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 to 10 agents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20 apps · bulk email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229600" y="1828800"/>
            <a:ext cx="3611880" cy="30632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430768" y="2011680"/>
            <a:ext cx="320954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FBBF24"/>
                </a:solidFill>
              </a:defRPr>
            </a:pPr>
            <a:r>
              <a:t>Enterprise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30768" y="2359152"/>
            <a:ext cx="3209544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Scale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30768" y="2651760"/>
            <a:ext cx="3209544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8FAFC"/>
                </a:solidFill>
              </a:defRPr>
            </a:pPr>
            <a:r>
              <a:t>From $199/mo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30768" y="3154680"/>
            <a:ext cx="3209544" cy="15087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 to 25 users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Contact sales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57200" y="5074920"/>
            <a:ext cx="11247120" cy="105156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58368" y="518464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Guided pilot trial (qualified teams)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8368" y="5513832"/>
            <a:ext cx="10789920" cy="530352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months platform fee waived when you enroll on Growth or Full (not Starter Free)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We help your admin connect your AI provider account once during onboarding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626364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Two bills: platform fee to us · AI usage to your provider (no markup from us). See www.ez4youtech.com/pricing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000" b="1">
                <a:solidFill>
                  <a:srgbClr val="7DD3FC"/>
                </a:solidFill>
              </a:defRPr>
            </a:pPr>
            <a:r>
              <a:t>Your Data &amp; Security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81328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Storage, defense, incident response, controls, retention, and certifications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56816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03504" y="2029968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38BDF8"/>
                </a:solidFill>
              </a:defRPr>
            </a:pPr>
            <a:r>
              <a:t>What We Store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5216" y="2286000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38BDF8"/>
                </a:solidFill>
              </a:rPr>
              <a:t>MongoDB Atlas</a:t>
            </a:r>
            <a:r>
              <a:rPr sz="1000" b="0">
                <a:solidFill>
                  <a:srgbClr val="F8FAFC"/>
                </a:solidFill>
              </a:rPr>
              <a:t> and </a:t>
            </a:r>
            <a:r>
              <a:rPr sz="1000" b="1">
                <a:solidFill>
                  <a:srgbClr val="38BDF8"/>
                </a:solidFill>
              </a:rPr>
              <a:t>Azure Blob</a:t>
            </a:r>
            <a:r>
              <a:rPr sz="1000" b="0">
                <a:solidFill>
                  <a:srgbClr val="F8FAFC"/>
                </a:solidFill>
              </a:rPr>
              <a:t>: files, app runs, email, CSV.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Scoped to </a:t>
            </a:r>
            <a:r>
              <a:rPr sz="1000" b="1">
                <a:solidFill>
                  <a:srgbClr val="38BDF8"/>
                </a:solidFill>
              </a:rPr>
              <a:t>company workspace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38BDF8"/>
                </a:solidFill>
              </a:rPr>
              <a:t>No data sale</a:t>
            </a:r>
            <a:r>
              <a:rPr sz="1000" b="0">
                <a:solidFill>
                  <a:srgbClr val="F8FAFC"/>
                </a:solidFill>
              </a:rPr>
              <a:t>; </a:t>
            </a:r>
            <a:r>
              <a:rPr sz="1000" b="1">
                <a:solidFill>
                  <a:srgbClr val="38BDF8"/>
                </a:solidFill>
              </a:rPr>
              <a:t>no model training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42816" y="1956816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89120" y="2029968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34D399"/>
                </a:solidFill>
              </a:defRPr>
            </a:pPr>
            <a:r>
              <a:t>How We Defend It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70831" y="2286000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34D399"/>
                </a:solidFill>
              </a:rPr>
              <a:t>HTTPS-only</a:t>
            </a:r>
            <a:r>
              <a:rPr sz="1000" b="0">
                <a:solidFill>
                  <a:srgbClr val="F8FAFC"/>
                </a:solidFill>
              </a:rPr>
              <a:t>, </a:t>
            </a:r>
            <a:r>
              <a:rPr sz="1000" b="1">
                <a:solidFill>
                  <a:srgbClr val="34D399"/>
                </a:solidFill>
              </a:rPr>
              <a:t>Key Vault</a:t>
            </a:r>
            <a:r>
              <a:rPr sz="1000" b="0">
                <a:solidFill>
                  <a:srgbClr val="F8FAFC"/>
                </a:solidFill>
              </a:rPr>
              <a:t>, </a:t>
            </a:r>
            <a:r>
              <a:rPr sz="1000" b="1">
                <a:solidFill>
                  <a:srgbClr val="34D399"/>
                </a:solidFill>
              </a:rPr>
              <a:t>encrypted credentials</a:t>
            </a:r>
            <a:r>
              <a:rPr sz="1000" b="0">
                <a:solidFill>
                  <a:srgbClr val="F8FAFC"/>
                </a:solidFill>
              </a:rPr>
              <a:t>, </a:t>
            </a:r>
            <a:r>
              <a:rPr sz="1000" b="1">
                <a:solidFill>
                  <a:srgbClr val="34D399"/>
                </a:solidFill>
              </a:rPr>
              <a:t>tenant isolation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Passwords </a:t>
            </a:r>
            <a:r>
              <a:rPr sz="1000" b="1">
                <a:solidFill>
                  <a:srgbClr val="34D399"/>
                </a:solidFill>
              </a:rPr>
              <a:t>hashed</a:t>
            </a:r>
            <a:r>
              <a:rPr sz="1000" b="0">
                <a:solidFill>
                  <a:srgbClr val="F8FAFC"/>
                </a:solidFill>
              </a:rPr>
              <a:t>; keys </a:t>
            </a:r>
            <a:r>
              <a:rPr sz="1000" b="1">
                <a:solidFill>
                  <a:srgbClr val="34D399"/>
                </a:solidFill>
              </a:rPr>
              <a:t>never logged</a:t>
            </a:r>
            <a:r>
              <a:rPr sz="1000" b="0">
                <a:solidFill>
                  <a:srgbClr val="F8FAFC"/>
                </a:solidFill>
              </a:rPr>
              <a:t>; </a:t>
            </a:r>
            <a:r>
              <a:rPr sz="1000" b="1">
                <a:solidFill>
                  <a:srgbClr val="34D399"/>
                </a:solidFill>
              </a:rPr>
              <a:t>rate limits</a:t>
            </a:r>
            <a:r>
              <a:rPr sz="1000" b="0">
                <a:solidFill>
                  <a:srgbClr val="F8FAFC"/>
                </a:solidFill>
              </a:rPr>
              <a:t> and </a:t>
            </a:r>
            <a:r>
              <a:rPr sz="1000" b="1">
                <a:solidFill>
                  <a:srgbClr val="34D399"/>
                </a:solidFill>
              </a:rPr>
              <a:t>WAF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34D399"/>
                </a:solidFill>
              </a:rPr>
              <a:t>Connect your AI provider</a:t>
            </a:r>
            <a:r>
              <a:rPr sz="1000" b="0">
                <a:solidFill>
                  <a:srgbClr val="F8FAFC"/>
                </a:solidFill>
              </a:rPr>
              <a:t> — your provider terms apply.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28431" y="1956816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174736" y="2029968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FBBF24"/>
                </a:solidFill>
              </a:defRPr>
            </a:pPr>
            <a:r>
              <a:t>If Something Goes Wrong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56448" y="2286000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FBBF24"/>
                </a:solidFill>
              </a:rPr>
              <a:t>Incident runbook</a:t>
            </a:r>
            <a:r>
              <a:rPr sz="1000" b="0">
                <a:solidFill>
                  <a:srgbClr val="F8FAFC"/>
                </a:solidFill>
              </a:rPr>
              <a:t>: contain, </a:t>
            </a:r>
            <a:r>
              <a:rPr sz="1000" b="1">
                <a:solidFill>
                  <a:srgbClr val="FBBF24"/>
                </a:solidFill>
              </a:rPr>
              <a:t>rotate keys</a:t>
            </a:r>
            <a:r>
              <a:rPr sz="1000" b="0">
                <a:solidFill>
                  <a:srgbClr val="F8FAFC"/>
                </a:solidFill>
              </a:rPr>
              <a:t>, preserve logs.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Notify customers without undue delay; </a:t>
            </a:r>
            <a:r>
              <a:rPr sz="1000" b="1">
                <a:solidFill>
                  <a:srgbClr val="FBBF24"/>
                </a:solidFill>
              </a:rPr>
              <a:t>72 hours</a:t>
            </a:r>
            <a:r>
              <a:rPr sz="1000" b="0">
                <a:solidFill>
                  <a:srgbClr val="F8FAFC"/>
                </a:solidFill>
              </a:rPr>
              <a:t> for personal data.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FBBF24"/>
                </a:solidFill>
              </a:rPr>
              <a:t>Cyber insurance</a:t>
            </a:r>
            <a:r>
              <a:rPr sz="1000" b="0">
                <a:solidFill>
                  <a:srgbClr val="F8FAFC"/>
                </a:solidFill>
              </a:rPr>
              <a:t> and counsel as needed.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3767328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A78B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03504" y="3840480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A78BFA"/>
                </a:solidFill>
              </a:defRPr>
            </a:pPr>
            <a:r>
              <a:t>What You Can Do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85216" y="4096512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A78BFA"/>
                </a:solidFill>
              </a:rPr>
              <a:t>Agents</a:t>
            </a:r>
            <a:r>
              <a:rPr sz="1000" b="0">
                <a:solidFill>
                  <a:srgbClr val="F8FAFC"/>
                </a:solidFill>
              </a:rPr>
              <a:t> clear files, analyses, runs, and import history.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Admins </a:t>
            </a:r>
            <a:r>
              <a:rPr sz="1000" b="1">
                <a:solidFill>
                  <a:srgbClr val="A78BFA"/>
                </a:solidFill>
              </a:rPr>
              <a:t>purge org-wide workspace data</a:t>
            </a:r>
            <a:r>
              <a:rPr sz="1000" b="0">
                <a:solidFill>
                  <a:srgbClr val="F8FAFC"/>
                </a:solidFill>
              </a:rPr>
              <a:t> from </a:t>
            </a:r>
            <a:r>
              <a:rPr sz="1000" b="1">
                <a:solidFill>
                  <a:srgbClr val="A78BFA"/>
                </a:solidFill>
              </a:rPr>
              <a:t>Company setup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A78BFA"/>
                </a:solidFill>
              </a:rPr>
              <a:t>Strong passwords</a:t>
            </a:r>
            <a:r>
              <a:rPr sz="1000" b="0">
                <a:solidFill>
                  <a:srgbClr val="F8FAFC"/>
                </a:solidFill>
              </a:rPr>
              <a:t>; limit admin seats; review uploads.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242816" y="3767328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2DD4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389120" y="3840480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2DD4BF"/>
                </a:solidFill>
              </a:defRPr>
            </a:pPr>
            <a:r>
              <a:t>Retention &amp; Purge Policy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70831" y="4096512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2DD4BF"/>
                </a:solidFill>
              </a:rPr>
              <a:t>10 most recent</a:t>
            </a:r>
            <a:r>
              <a:rPr sz="1000" b="0">
                <a:solidFill>
                  <a:srgbClr val="F8FAFC"/>
                </a:solidFill>
              </a:rPr>
              <a:t> files, analyses, and runs per category.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Email batches removed after </a:t>
            </a:r>
            <a:r>
              <a:rPr sz="1000" b="1">
                <a:solidFill>
                  <a:srgbClr val="2DD4BF"/>
                </a:solidFill>
              </a:rPr>
              <a:t>90 days</a:t>
            </a:r>
            <a:r>
              <a:rPr sz="1000" b="0">
                <a:solidFill>
                  <a:srgbClr val="F8FAFC"/>
                </a:solidFill>
              </a:rPr>
              <a:t>; </a:t>
            </a:r>
            <a:r>
              <a:rPr sz="1000" b="1">
                <a:solidFill>
                  <a:srgbClr val="2DD4BF"/>
                </a:solidFill>
              </a:rPr>
              <a:t>privacy policy</a:t>
            </a:r>
            <a:r>
              <a:rPr sz="1000" b="0">
                <a:solidFill>
                  <a:srgbClr val="F8FAFC"/>
                </a:solidFill>
              </a:rPr>
              <a:t> on deactivation.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Compare flows are </a:t>
            </a:r>
            <a:r>
              <a:rPr sz="1000" b="1">
                <a:solidFill>
                  <a:srgbClr val="2DD4BF"/>
                </a:solidFill>
              </a:rPr>
              <a:t>session-only</a:t>
            </a:r>
            <a:r>
              <a:rPr sz="1000" b="0">
                <a:solidFill>
                  <a:srgbClr val="F8FAFC"/>
                </a:solidFill>
              </a:rPr>
              <a:t> (no long-term vault).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028431" y="3767328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74736" y="3840480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94A3B8"/>
                </a:solidFill>
              </a:defRPr>
            </a:pPr>
            <a:r>
              <a:t>Certifications &amp; Standards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56448" y="4096512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94A3B8"/>
                </a:solidFill>
              </a:rPr>
              <a:t>Enterprise-ready architecture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No </a:t>
            </a:r>
            <a:r>
              <a:rPr sz="1000" b="1">
                <a:solidFill>
                  <a:srgbClr val="94A3B8"/>
                </a:solidFill>
              </a:rPr>
              <a:t>SOC 2</a:t>
            </a:r>
            <a:r>
              <a:rPr sz="1000" b="0">
                <a:solidFill>
                  <a:srgbClr val="F8FAFC"/>
                </a:solidFill>
              </a:rPr>
              <a:t>, </a:t>
            </a:r>
            <a:r>
              <a:rPr sz="1000" b="1">
                <a:solidFill>
                  <a:srgbClr val="94A3B8"/>
                </a:solidFill>
              </a:rPr>
              <a:t>ISO 27001</a:t>
            </a:r>
            <a:r>
              <a:rPr sz="1000" b="0">
                <a:solidFill>
                  <a:srgbClr val="F8FAFC"/>
                </a:solidFill>
              </a:rPr>
              <a:t>, or </a:t>
            </a:r>
            <a:r>
              <a:rPr sz="1000" b="1">
                <a:solidFill>
                  <a:srgbClr val="94A3B8"/>
                </a:solidFill>
              </a:rPr>
              <a:t>HIPAA</a:t>
            </a:r>
            <a:r>
              <a:rPr sz="1000" b="0">
                <a:solidFill>
                  <a:srgbClr val="F8FAFC"/>
                </a:solidFill>
              </a:rPr>
              <a:t> claim on Standard unless </a:t>
            </a:r>
            <a:r>
              <a:rPr sz="1000" b="1">
                <a:solidFill>
                  <a:srgbClr val="94A3B8"/>
                </a:solidFill>
              </a:rPr>
              <a:t>Enterprise</a:t>
            </a:r>
            <a:r>
              <a:rPr sz="1000" b="0">
                <a:solidFill>
                  <a:srgbClr val="F8FAFC"/>
                </a:solidFill>
              </a:rPr>
              <a:t> contract.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5596128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ctr">
              <a:defRPr sz="1000" b="0">
                <a:solidFill>
                  <a:srgbClr val="94A3B8"/>
                </a:solidFill>
              </a:defRPr>
            </a:pPr>
            <a:r>
              <a:t>Full detail: www.ez4youtech.com/platform.html#your-data-security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Two ways to get involved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Thank you · Questions welcome · We follow up within 48 hours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212848"/>
            <a:ext cx="534924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377440"/>
            <a:ext cx="388620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Ready to get started?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779776"/>
            <a:ext cx="3886200" cy="117957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F8FAFC"/>
                </a:solidFill>
              </a:defRPr>
            </a:pPr>
            <a:r>
              <a:t>Share company, industry, and team size for a guided Growth pilot follow-up (qualified teams).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4014216"/>
            <a:ext cx="4983480" cy="219456"/>
          </a:xfrm>
          <a:prstGeom prst="rect">
            <a:avLst/>
          </a:prstGeom>
          <a:noFill/>
        </p:spPr>
        <p:txBody>
          <a:bodyPr wrap="none" anchor="ctr" lIns="0" rIns="0" tIns="0" bIns="0">
            <a:spAutoFit/>
          </a:bodyPr>
          <a:lstStyle/>
          <a:p>
            <a:pPr algn="r"/>
            <a:r>
              <a:rPr sz="1200" b="1">
                <a:solidFill>
                  <a:srgbClr val="FBBF24"/>
                </a:solidFill>
              </a:rPr>
              <a:t>www.ez4youtech.com/lead/intake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44568" y="2564892"/>
            <a:ext cx="1170432" cy="117043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008" y="2656332"/>
            <a:ext cx="987552" cy="98755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526280" y="3698748"/>
            <a:ext cx="109728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9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382512" y="2212848"/>
            <a:ext cx="534924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565392" y="2377440"/>
            <a:ext cx="388620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Share an idea: we'll make it for you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65392" y="2779776"/>
            <a:ext cx="3886200" cy="117957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F8FAFC"/>
                </a:solidFill>
              </a:defRPr>
            </a:pPr>
            <a:r>
              <a:t>Time, money, or priority: tell us daily work worth fixing and we'll shape a guided workflow.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65392" y="4014216"/>
            <a:ext cx="4983480" cy="219456"/>
          </a:xfrm>
          <a:prstGeom prst="rect">
            <a:avLst/>
          </a:prstGeom>
          <a:noFill/>
        </p:spPr>
        <p:txBody>
          <a:bodyPr wrap="none" anchor="ctr" lIns="0" rIns="0" tIns="0" bIns="0">
            <a:spAutoFit/>
          </a:bodyPr>
          <a:lstStyle/>
          <a:p>
            <a:pPr algn="r"/>
            <a:r>
              <a:rPr sz="1200" b="1">
                <a:solidFill>
                  <a:srgbClr val="FBBF24"/>
                </a:solidFill>
              </a:rPr>
              <a:t>www.ez4youtech.com/persona/intake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0469880" y="2564892"/>
            <a:ext cx="1170432" cy="117043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61320" y="2656332"/>
            <a:ext cx="987552" cy="987552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0451592" y="3698748"/>
            <a:ext cx="109728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9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4590288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7DD3FC"/>
                </a:solidFill>
              </a:defRPr>
            </a:pPr>
            <a:r>
              <a:t>We help your admin connect AI accounts once during pilot onboarding.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57200" y="5010912"/>
            <a:ext cx="11247120" cy="1572768"/>
          </a:xfrm>
          <a:prstGeom prst="roundRect">
            <a:avLst/>
          </a:prstGeom>
          <a:solidFill>
            <a:srgbClr val="122038"/>
          </a:solidFill>
          <a:ln w="127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85800" y="5175504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600" b="1">
                <a:solidFill>
                  <a:srgbClr val="F8FAFC"/>
                </a:solidFill>
              </a:defRPr>
            </a:pPr>
            <a:r>
              <a:t>Thank you · Questions?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5800" y="5541264"/>
            <a:ext cx="1078992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AI made easy for your business. Try free for 2 months.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5800" y="5943600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200" b="0">
                <a:solidFill>
                  <a:srgbClr val="94A3B8"/>
                </a:solidFill>
              </a:defRPr>
            </a:pPr>
            <a:r>
              <a:t>connect@ez4youtech.com  ·  +1 (214) 404-2319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What we will cover in about 15 minutes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965960"/>
          <a:ext cx="1124712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280"/>
                <a:gridCol w="8138160"/>
                <a:gridCol w="201168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Section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Topics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Time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Problem · What we built · Keep your tools · How it works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~5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Four walkthroughs (2 deep workflows · CRR · BEP) · One-time setup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~8 min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Save on AI usage · Starter Free · Paid plans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~2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Get involved · Q&amp;A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Open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The problem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Tackle the daily work that slows you down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65960"/>
            <a:ext cx="7635240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7DD3FC"/>
                </a:solidFill>
              </a:defRPr>
            </a:pPr>
            <a:r>
              <a:t>AI built for your industry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834640"/>
            <a:ext cx="7635240" cy="12801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We augment your existing tools (shop management and advisor tools). We do not replace them.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Repair estimates, follow-ups, and customer email in clear steps, not a blank ChatGPT tab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Same workflow every time. Paste RO lines once, move to the next step. No re-typing between apps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Human review before every send. Drafts only, not autopilot.</a:t>
            </a:r>
          </a:p>
        </p:txBody>
      </p:sp>
      <p:pic>
        <p:nvPicPr>
          <p:cNvPr id="10" name="Picture 9" descr="auto-repair-problem-pane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55277" y="1874519"/>
            <a:ext cx="1851964" cy="226771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57200" y="4160520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7DD3FC"/>
                </a:solidFill>
              </a:defRPr>
            </a:pPr>
            <a:r>
              <a:t>What we solve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4526280"/>
            <a:ext cx="11247120" cy="1417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" y="468172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Time · Money · Priority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5010912"/>
            <a:ext cx="10789920" cy="8229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Time: hours back on estimate explanations and declined-work follow-up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Money: ROs approved when customers understand line items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Priority: finish advisor email that piles up while bays stay full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What we built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One login, auto repair apps, and everyday business tools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2423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48840"/>
            <a:ext cx="2057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Your company workspace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06040"/>
            <a:ext cx="2057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business account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Auto repair industry chosen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Team logins by plan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063240" y="1965960"/>
            <a:ext cx="2423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246120" y="2148840"/>
            <a:ext cx="2057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7DD3FC"/>
                </a:solidFill>
              </a:defRPr>
            </a:pPr>
            <a:r>
              <a:t>Auto Repair Apps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46120" y="2606040"/>
            <a:ext cx="2057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Repair estimate explainer and RO follow-up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Repair order summary, parts vendor email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669280" y="1965960"/>
            <a:ext cx="2423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852160" y="2148840"/>
            <a:ext cx="2057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Everyday Tools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52160" y="2606040"/>
            <a:ext cx="2057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Client Relationship Reminders and Bulk Email Processor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MPI inspection summary (Elite — not first demo)</a:t>
            </a:r>
          </a:p>
        </p:txBody>
      </p:sp>
      <p:pic>
        <p:nvPicPr>
          <p:cNvPr id="17" name="Picture 16" descr="auto-repair-solution-pane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1868" y="1874519"/>
            <a:ext cx="2178782" cy="226771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57200" y="4343400"/>
            <a:ext cx="11247120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7DD3FC"/>
                </a:solidFill>
              </a:defRPr>
            </a:pPr>
            <a:r>
              <a:t>How It Feels at the Write-Up Desk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5212080"/>
            <a:ext cx="1124712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Open Explain a repair estimate, run step one, tap Continue. Pick accept, defer, or decline.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Repair Estimate Explainer → branch → follow-up steps → Email: same path every RO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connects your AI account once (OpenAI, Together, Groq, xAI, and more)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augment your existing tools (shop management and advisor tools). We do not replace them.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Keep your tools · Skip the ChatGPT gaps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Sound familiar? Free ChatGPT helps, but workflow, data use, and provider lock-in still cost you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84831"/>
            <a:ext cx="5449824" cy="1261872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21792" y="2194560"/>
            <a:ext cx="512064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1">
                <a:solidFill>
                  <a:srgbClr val="38BDF8"/>
                </a:solidFill>
              </a:defRPr>
            </a:pPr>
            <a:r>
              <a:t>Your shop management system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05456"/>
            <a:ext cx="5120640" cy="8046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F8FAFC"/>
                </a:solidFill>
              </a:defRPr>
            </a:pPr>
            <a:r>
              <a:t>ROs, parts, and labor stay where they are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54496" y="2084831"/>
            <a:ext cx="5449824" cy="1261872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19088" y="2194560"/>
            <a:ext cx="512064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1">
                <a:solidFill>
                  <a:srgbClr val="FBBF24"/>
                </a:solidFill>
              </a:defRPr>
            </a:pPr>
            <a:r>
              <a:t>Customer texting tools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19088" y="2505456"/>
            <a:ext cx="5120640" cy="8046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F8FAFC"/>
                </a:solidFill>
              </a:defRPr>
            </a:pPr>
            <a:r>
              <a:t>Your existing advisor communication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730752"/>
            <a:ext cx="5440680" cy="2395728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" y="3895344"/>
            <a:ext cx="5038344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87171"/>
                </a:solidFill>
              </a:defRPr>
            </a:pPr>
            <a:r>
              <a:t>Free ChatGPT or Copilot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" y="4233672"/>
            <a:ext cx="5038344" cy="17830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Open a blank chat and explain every repair estimate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Consumer chat plans may use prompts for training depending on your vendor plan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 are bound to one AI provider and one personal account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63640" y="3730752"/>
            <a:ext cx="5440680" cy="2395728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64808" y="3895344"/>
            <a:ext cx="5038344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With EZ4YouTech.com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64808" y="4233672"/>
            <a:ext cx="5038344" cy="17830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One estimate workflow: branch on customer decision with Continue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1">
                <a:solidFill>
                  <a:srgbClr val="7DD3FC"/>
                </a:solidFill>
              </a:rPr>
              <a:t>Your company workspace and your AI accounts; training policies follow your provider settings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1">
                <a:solidFill>
                  <a:srgbClr val="7DD3FC"/>
                </a:solidFill>
              </a:rPr>
              <a:t>Your admin connects once: OpenAI, Together, Groq, xAI, and more. Pick what you use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38251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We augment your existing tools (shop management and advisor tools). We do not replace them.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How it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Three steps for your team. No IT project required.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28803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Connect once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3200400"/>
            <a:ext cx="3209544" cy="146303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links your company's AI account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The whole office shares one secure workspace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43400" y="1965960"/>
            <a:ext cx="3611880" cy="28803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445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44568" y="2624328"/>
            <a:ext cx="3209544" cy="7132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FAFC"/>
                </a:solidFill>
              </a:defRPr>
            </a:pPr>
            <a:r>
              <a:t>Explain a Repair Estimate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44568" y="3410712"/>
            <a:ext cx="3209544" cy="1252727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Repair Estimate Explainer → branch (accepted / deferred / declined) → Email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between steps. Same path every RO.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0" y="1965960"/>
            <a:ext cx="3611880" cy="28803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307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307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Try or trial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30768" y="3200400"/>
            <a:ext cx="3209544" cy="146303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Try Starter free at $0, or trial Growth on a guided pilot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2 months platform fee waived when you enroll on Growth or Full (not Starter Free)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Test on real estimates before you decide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57200" y="5102352"/>
            <a:ext cx="11247120" cy="804672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58368" y="523036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What you bring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8368" y="5541264"/>
            <a:ext cx="10789920" cy="347472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Connect your AI provider account: OpenAI, Together, Groq, xAI, and more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016752"/>
            <a:ext cx="112471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7DD3FC"/>
                </a:solidFill>
              </a:defRPr>
            </a:pPr>
            <a:r>
              <a:t>You pay your AI provider directly. Our platform fee covers apps and workspace, not your token usage.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000" b="1">
                <a:solidFill>
                  <a:srgbClr val="7DD3FC"/>
                </a:solidFill>
              </a:defRPr>
            </a:pPr>
            <a:r>
              <a:t>Walkthrough 1: Explain a Repair Estimate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The customer does not understand the line items. The quote goes cold.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Repair lines need plain English before the customer says yes.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Open quotes sit for days with no follow-up email drafted.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Office staff re-type the same explanation for every similar job.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Solution 1: Estimate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Explainer → branch → follow-up steps →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Repair Estimate Explainer: Plain-language explanation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Branch panel: Path-specific follow-up steps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AI Email Automation: Send customer email or copy to Outlook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Explain the quote, pick accept/defer/decline, and send or paste in minutes.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1: Explain a Repair Estimate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~5 minutes · Industry workflow, then admin flash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1083564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Explain a Repair Estimate: guided steps live on screen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Continue: context carries over, no copy-paste between tabs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Admin flash: connect AI once, track usage against your provider bill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Customers Understand  ·  Quotes Close Faster  ·  Less Office Typing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000" b="1">
                <a:solidFill>
                  <a:srgbClr val="7DD3FC"/>
                </a:solidFill>
              </a:defRPr>
            </a:pPr>
            <a:r>
              <a:t>Walkthrough 2: Follow Up on Open Estimates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The quote went out. The customer has not said yes or no.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Open quotes sit for days with no objection-specific follow-up drafted.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Price, timing, and trust objections need different tone every time.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Office staff copy old emails instead of branching on the real objection.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Solution 2: Quote Close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Follow-up → branch →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Repair Follow-Up: Follow-up draft with objection hints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Branch panel: Tone and talking points for that path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AI Email Automation: Send customer email or copy to Outlook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Pick the objection path, draft follow-up, and send the right close email.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2: Follow Up on Open Estimates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~3 minutes · Follow Up on Open Estimates · Branching demo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1083564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Follow Up on Open Estimates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Run step one → pick branch → next app prefilled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Email Draft reflects the path you chose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Right Objection Path  ·  Quotes Close Faster  ·  Less Office Typing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3: Client Follow-Up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Birthdays and anniversaries slip when daily client work stacks up.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 mean to send birthday notes, but client work wins every week.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Each email is written from scratch or copied from an old template.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Your CRM has the dates. Turning them into send-ready drafts still takes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Solution 3: Client Reminder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CSV to sent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Upload CSV: Rows ready for draft generation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anything before you approve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approved emails from your account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Review drafts, send all due reminders, or set auto-send and forget the follow-up pain.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3: Client Reminders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~2 minutes · Clients feel remembered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1083564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CSV in → AI drafts birthday and anniversary emails in minutes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Review and tweak drafts once: approve what you like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Send from Microsoft 365: stay in touch without rewriting every note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Stay in Touch  ·  Clients Feel Remembered  ·  Less Manual Typing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