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  <p:sldId id="264" r:id="rId15"/>
    <p:sldId id="265" r:id="rId16"/>
    <p:sldId id="266" r:id="rId17"/>
    <p:sldId id="267" r:id="rId18"/>
    <p:sldId id="268" r:id="rId19"/>
    <p:sldId id="269" r:id="rId20"/>
    <p:sldId id="270" r:id="rId21"/>
    <p:sldId id="271" r:id="rId22"/>
    <p:sldId id="272" r:id="rId2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Relationship Id="rId15" Type="http://schemas.openxmlformats.org/officeDocument/2006/relationships/slide" Target="slides/slide9.xml"/><Relationship Id="rId16" Type="http://schemas.openxmlformats.org/officeDocument/2006/relationships/slide" Target="slides/slide10.xml"/><Relationship Id="rId17" Type="http://schemas.openxmlformats.org/officeDocument/2006/relationships/slide" Target="slides/slide11.xml"/><Relationship Id="rId18" Type="http://schemas.openxmlformats.org/officeDocument/2006/relationships/slide" Target="slides/slide12.xml"/><Relationship Id="rId19" Type="http://schemas.openxmlformats.org/officeDocument/2006/relationships/slide" Target="slides/slide13.xml"/><Relationship Id="rId20" Type="http://schemas.openxmlformats.org/officeDocument/2006/relationships/slide" Target="slides/slide14.xml"/><Relationship Id="rId21" Type="http://schemas.openxmlformats.org/officeDocument/2006/relationships/slide" Target="slides/slide15.xml"/><Relationship Id="rId22" Type="http://schemas.openxmlformats.org/officeDocument/2006/relationships/slide" Target="slides/slide16.xml"/><Relationship Id="rId23" Type="http://schemas.openxmlformats.org/officeDocument/2006/relationships/slide" Target="slides/slide1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3.png"/></Relationships>
</file>

<file path=ppt/slides/_rels/slide10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4.png"/><Relationship Id="rId5" Type="http://schemas.openxmlformats.org/officeDocument/2006/relationships/hyperlink" Target="https://aiplatformusa.ez4youtech.com/" TargetMode="External"/></Relationships>
</file>

<file path=ppt/slides/_rels/slide1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1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1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1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1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1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1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5.png"/><Relationship Id="rId5" Type="http://schemas.openxmlformats.org/officeDocument/2006/relationships/hyperlink" Target="https://www.ez4youtech.com/contact.html" TargetMode="External"/><Relationship Id="rId6" Type="http://schemas.openxmlformats.org/officeDocument/2006/relationships/image" Target="../media/image4.png"/><Relationship Id="rId7" Type="http://schemas.openxmlformats.org/officeDocument/2006/relationships/hyperlink" Target="https://aiplatformusa.ez4youtech.com/" TargetMode="Externa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4.png"/><Relationship Id="rId5" Type="http://schemas.openxmlformats.org/officeDocument/2006/relationships/hyperlink" Target="https://aiplatformusa.ez4youtech.com/" TargetMode="External"/></Relationships>
</file>

<file path=ppt/slides/_rels/slide9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Relationship Id="rId3" Type="http://schemas.openxmlformats.org/officeDocument/2006/relationships/image" Target="../media/image2.jpg"/><Relationship Id="rId4" Type="http://schemas.openxmlformats.org/officeDocument/2006/relationships/image" Target="../media/image4.png"/><Relationship Id="rId5" Type="http://schemas.openxmlformats.org/officeDocument/2006/relationships/hyperlink" Target="https://aiplatformusa.ez4youtech.com/" TargetMode="Externa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sp>
        <p:nvSpPr>
          <p:cNvPr id="3" name="Rounded Rectangle 2"/>
          <p:cNvSpPr/>
          <p:nvPr/>
        </p:nvSpPr>
        <p:spPr>
          <a:xfrm>
            <a:off x="457200" y="685800"/>
            <a:ext cx="11247120" cy="539496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4" name="Picture 3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770614" y="868680"/>
            <a:ext cx="650468" cy="658368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685800" y="1627632"/>
            <a:ext cx="1078992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44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685800" y="2157984"/>
            <a:ext cx="10789920" cy="6858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3200" b="1">
                <a:solidFill>
                  <a:srgbClr val="7DD3FC"/>
                </a:solidFill>
              </a:defRPr>
            </a:pPr>
            <a:r>
              <a:t>Summarize visits and explain care to patients faster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685800" y="2798064"/>
            <a:ext cx="1078992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900" b="0">
                <a:solidFill>
                  <a:srgbClr val="F8FAFC"/>
                </a:solidFill>
              </a:defRPr>
            </a:pPr>
            <a:r>
              <a:t>AI tools for clinics and outpatient practices: intake summary, patient education, and email in one workflow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685800" y="3346704"/>
            <a:ext cx="1078992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700" b="0">
                <a:solidFill>
                  <a:srgbClr val="94A3B8"/>
                </a:solidFill>
              </a:defRPr>
            </a:pPr>
            <a:r>
              <a:t>About 8 minutes of slides · Three live demos on the platform (~7 minutes)</a:t>
            </a:r>
          </a:p>
        </p:txBody>
      </p:sp>
      <p:sp>
        <p:nvSpPr>
          <p:cNvPr id="9" name="Oval 8"/>
          <p:cNvSpPr/>
          <p:nvPr/>
        </p:nvSpPr>
        <p:spPr>
          <a:xfrm>
            <a:off x="5615787" y="3813048"/>
            <a:ext cx="960120" cy="960120"/>
          </a:xfrm>
          <a:prstGeom prst="ellipse">
            <a:avLst/>
          </a:prstGeom>
          <a:noFill/>
          <a:ln w="381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0" name="Picture 9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5661507" y="3858768"/>
            <a:ext cx="868680" cy="868680"/>
          </a:xfrm>
          <a:prstGeom prst="rect">
            <a:avLst/>
          </a:prstGeom>
        </p:spPr>
      </p:pic>
      <p:sp>
        <p:nvSpPr>
          <p:cNvPr id="11" name="TextBox 10"/>
          <p:cNvSpPr txBox="1"/>
          <p:nvPr/>
        </p:nvSpPr>
        <p:spPr>
          <a:xfrm>
            <a:off x="685800" y="4983480"/>
            <a:ext cx="107899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700" b="0">
                <a:solidFill>
                  <a:srgbClr val="F8FAFC"/>
                </a:solidFill>
              </a:defRPr>
            </a:pPr>
            <a:r>
              <a:t>Presented by: Mohd Naeem, Founder &amp; CEO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685800" y="5285232"/>
            <a:ext cx="1078992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400" b="0">
                <a:solidFill>
                  <a:srgbClr val="94A3B8"/>
                </a:solidFill>
              </a:defRPr>
            </a:pPr>
            <a:r>
              <a:t>25+ years in development, architecture, and DevSecOps. Enterprise experience, built for small business teams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" y="5779008"/>
            <a:ext cx="1078992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400" b="0">
                <a:solidFill>
                  <a:srgbClr val="94A3B8"/>
                </a:solidFill>
              </a:defRPr>
            </a:pPr>
            <a:r>
              <a:t>www.ez4youtech.com  ·  connect@ez4youtech.com  ·  +1 (214) 404-2319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Walkthrough 3: Inbox Backlog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21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87171"/>
                </a:solidFill>
              </a:defRPr>
            </a:pPr>
            <a:r>
              <a:t>Scenario 3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Saved emails and replies pile up faster than you can write them.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792" y="2532887"/>
            <a:ext cx="5202936" cy="16916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Leads and client threads wait in your inbox or saved folder.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Starting each reply from scratch eats the hour you needed for client work.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Copy from ChatGPT still means paste, fix tone, and send one at a time.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72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36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BBF24"/>
                </a:solidFill>
              </a:defRPr>
            </a:pPr>
            <a:r>
              <a:t>Solution 3: Bulk Email Workflow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36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Three steps from inbox to sent replies.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36792" y="2532887"/>
            <a:ext cx="5202936" cy="14173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1 · Import: Messages queued for drafting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2 · Review Drafts: Edit any message before you approve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3 · Send: Send from Microsoft 365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36792" y="3959352"/>
            <a:ext cx="5202936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1">
                <a:solidFill>
                  <a:srgbClr val="34D399"/>
                </a:solidFill>
              </a:defRPr>
            </a:pPr>
            <a:r>
              <a:t>Batch draft replies, approve once, send from your inbox.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4553712"/>
            <a:ext cx="1124712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8368" y="4663440"/>
            <a:ext cx="777240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4D399"/>
                </a:solidFill>
              </a:defRPr>
            </a:pPr>
            <a:r>
              <a:t>Demo 3: Bulk Email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" y="4937759"/>
            <a:ext cx="7772400" cy="21945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Live on the platform · About 2 minutes · Full plan and above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" y="5212079"/>
            <a:ext cx="7498079" cy="960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Open Bulk Email Processor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Upload saved emails or sync inbox, review AI drafts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Approve the batch and send.</a:t>
            </a:r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46920" y="4873751"/>
            <a:ext cx="960120" cy="960120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9646920" y="5870447"/>
            <a:ext cx="960120" cy="16459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000" b="1">
                <a:solidFill>
                  <a:srgbClr val="7DD3FC"/>
                </a:solidFill>
              </a:defRPr>
            </a:pPr>
            <a:r>
              <a:t>Scan to open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192463" y="6035039"/>
            <a:ext cx="2542032" cy="292608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1000" b="1" u="sng">
                <a:solidFill>
                  <a:srgbClr val="34D399"/>
                </a:solidFill>
                <a:hlinkClick r:id="rId5"/>
              </a:rPr>
              <a:t>aiplatformusa.ez4youtech.com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626364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FBBF24"/>
                </a:solidFill>
              </a:defRPr>
            </a:pPr>
            <a:r>
              <a:t>Clear the Backlog  ·  Faster Replies  ·  Less Copy-Paste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Common questions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Plain answers we give clinicians and practice managers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65960"/>
            <a:ext cx="557784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2075688"/>
            <a:ext cx="521208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600" b="1">
                <a:solidFill>
                  <a:srgbClr val="34D399"/>
                </a:solidFill>
              </a:defRPr>
            </a:pPr>
            <a:r>
              <a:t>Already using ChatGPT?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441448"/>
            <a:ext cx="5212080" cy="114300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Same workflow every time, not a blank chat each time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Steps connect in one company workspace, not personal chats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26480" y="1965960"/>
            <a:ext cx="557784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09360" y="2075688"/>
            <a:ext cx="521208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600" b="1">
                <a:solidFill>
                  <a:srgbClr val="38BDF8"/>
                </a:solidFill>
              </a:defRPr>
            </a:pPr>
            <a:r>
              <a:t>Why another subscription?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09360" y="2441448"/>
            <a:ext cx="5212080" cy="114300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Our fee covers apps and workspace, not AI usage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You pay your provider directly; 2-month pilot waives platform fee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457200" y="3977639"/>
            <a:ext cx="557784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0080" y="4087368"/>
            <a:ext cx="521208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600" b="1">
                <a:solidFill>
                  <a:srgbClr val="FBBF24"/>
                </a:solidFill>
              </a:defRPr>
            </a:pPr>
            <a:r>
              <a:t>We have an EHR and patient portal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0080" y="4453127"/>
            <a:ext cx="5212080" cy="114300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Keep those tools. We finish summaries and patient email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Paste our drafts into your EHR or portal as you do today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6126480" y="3977639"/>
            <a:ext cx="557784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7DD3F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6309360" y="4087368"/>
            <a:ext cx="521208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600" b="1">
                <a:solidFill>
                  <a:srgbClr val="7DD3FC"/>
                </a:solidFill>
              </a:defRPr>
            </a:pPr>
            <a:r>
              <a:t>Which plan fits us?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309360" y="4453127"/>
            <a:ext cx="5212080" cy="114300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Starter: Setup admin + up to 2 app users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Growth: up to 5 users · Full unlocks Bulk Email Processor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Plans and Founding Rates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Free 2-month pilot · Founding rates for our first 50 customers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57200" y="1828800"/>
          <a:ext cx="6766560" cy="2432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0200"/>
                <a:gridCol w="960120"/>
                <a:gridCol w="1143000"/>
                <a:gridCol w="3063240"/>
              </a:tblGrid>
              <a:tr h="530352"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Plan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Regular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Founding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Team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Starter (Basic)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$39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$29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Admin + up to 2 app users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Growth (Standard)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$59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$49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Up to 5 app users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Full (Elite)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$119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$99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Up to 10 · Bulk Email Processor included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Enterprise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From $199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From $149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Up to 25 · contact us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</a:tbl>
          </a:graphicData>
        </a:graphic>
      </p:graphicFrame>
      <p:sp>
        <p:nvSpPr>
          <p:cNvPr id="9" name="Rounded Rectangle 8"/>
          <p:cNvSpPr/>
          <p:nvPr/>
        </p:nvSpPr>
        <p:spPr>
          <a:xfrm>
            <a:off x="7452360" y="1828800"/>
            <a:ext cx="4251960" cy="3063240"/>
          </a:xfrm>
          <a:prstGeom prst="roundRect">
            <a:avLst/>
          </a:prstGeom>
          <a:solidFill>
            <a:srgbClr val="102824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0" name="TextBox 9"/>
          <p:cNvSpPr txBox="1"/>
          <p:nvPr/>
        </p:nvSpPr>
        <p:spPr>
          <a:xfrm>
            <a:off x="7680960" y="2057400"/>
            <a:ext cx="379476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800" b="1">
                <a:solidFill>
                  <a:srgbClr val="7DD3FC"/>
                </a:solidFill>
              </a:defRPr>
            </a:pPr>
            <a:r>
              <a:t>Try free for 2 months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7680960" y="2514600"/>
            <a:ext cx="3794760" cy="21488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Platform fee waived on Starter, Growth, or Full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We help your admin connect AI once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Run all three live demos on real work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Founding rates lock for early adopters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4617720"/>
            <a:ext cx="11247120" cy="7772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94A3B8"/>
                </a:solidFill>
              </a:defRPr>
            </a:pPr>
            <a:r>
              <a:t>AI usage is billed by your provider, not included in the platform fee.</a:t>
            </a:r>
            <a:br/>
            <a:r>
              <a:t>Yearly billing saves one month · See ez4youtech.com/pricing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Why trust EZ4YouTech.com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Built by a cloud developer and architect for small business teams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65960"/>
            <a:ext cx="269748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85800" y="2148840"/>
            <a:ext cx="242316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4D399"/>
                </a:solidFill>
              </a:defRPr>
            </a:pPr>
            <a:r>
              <a:t>Founder credibility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2606040"/>
            <a:ext cx="242316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F8FAFC"/>
                </a:solidFill>
              </a:defRPr>
            </a:pPr>
            <a:r>
              <a:t>25+ years in development,</a:t>
            </a:r>
            <a:br/>
            <a:r>
              <a:t>Architecture and DevSecOps, now for SMB.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3337560" y="1965960"/>
            <a:ext cx="269748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3566160" y="2148840"/>
            <a:ext cx="242316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8BDF8"/>
                </a:solidFill>
              </a:defRPr>
            </a:pPr>
            <a:r>
              <a:t>Your data stays yours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3566160" y="2606040"/>
            <a:ext cx="242316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F8FAFC"/>
                </a:solidFill>
              </a:defRPr>
            </a:pPr>
            <a:r>
              <a:t>Your AI accounts, your rules.</a:t>
            </a:r>
            <a:br/>
            <a:r>
              <a:t>We do not resell prompts.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217920" y="1965960"/>
            <a:ext cx="269748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446520" y="2148840"/>
            <a:ext cx="242316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FBBF24"/>
                </a:solidFill>
              </a:defRPr>
            </a:pPr>
            <a:r>
              <a:t>Real apps, not chat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6446520" y="2606040"/>
            <a:ext cx="242316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F8FAFC"/>
                </a:solidFill>
              </a:defRPr>
            </a:pPr>
            <a:r>
              <a:t>Clear steps each day.</a:t>
            </a:r>
            <a:br/>
            <a:r>
              <a:t>Tap Continue to open the next app.</a:t>
            </a:r>
          </a:p>
        </p:txBody>
      </p:sp>
      <p:sp>
        <p:nvSpPr>
          <p:cNvPr id="17" name="Rounded Rectangle 16"/>
          <p:cNvSpPr/>
          <p:nvPr/>
        </p:nvSpPr>
        <p:spPr>
          <a:xfrm>
            <a:off x="9098280" y="1965960"/>
            <a:ext cx="269748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7DD3F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8" name="TextBox 17"/>
          <p:cNvSpPr txBox="1"/>
          <p:nvPr/>
        </p:nvSpPr>
        <p:spPr>
          <a:xfrm>
            <a:off x="9326880" y="2148840"/>
            <a:ext cx="242316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7DD3FC"/>
                </a:solidFill>
              </a:defRPr>
            </a:pPr>
            <a:r>
              <a:t>Start small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9326880" y="2606040"/>
            <a:ext cx="242316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F8FAFC"/>
                </a:solidFill>
              </a:defRPr>
            </a:pPr>
            <a:r>
              <a:t>Try free first, then add users</a:t>
            </a:r>
            <a:br/>
            <a:r>
              <a:t>and apps when you are ready.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4434840"/>
            <a:ext cx="1124712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600" b="0">
                <a:solidFill>
                  <a:srgbClr val="94A3B8"/>
                </a:solidFill>
              </a:defRPr>
            </a:pPr>
            <a:r>
              <a:t>Mohd Naeem, Founder &amp; CEO | EZ4YouTech.com LLC | Frisco, TX | USA production platform live May 2026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AI Platform Technology Stack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For Technical Audience · USA production posture · May 2026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57200" y="1874519"/>
          <a:ext cx="11247120" cy="3657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828800"/>
                <a:gridCol w="3063240"/>
                <a:gridCol w="6355080"/>
              </a:tblGrid>
              <a:tr h="438912">
                <a:tc>
                  <a:txBody>
                    <a:bodyPr wrap="none"/>
                    <a:lstStyle/>
                    <a:p>
                      <a:pPr algn="ctr">
                        <a:defRPr sz="1300" b="1">
                          <a:solidFill>
                            <a:srgbClr val="081224"/>
                          </a:solidFill>
                        </a:defRPr>
                      </a:pPr>
                      <a:r>
                        <a:t>Layer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300" b="1">
                          <a:solidFill>
                            <a:srgbClr val="081224"/>
                          </a:solidFill>
                        </a:defRPr>
                      </a:pPr>
                      <a:r>
                        <a:t>Technology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300" b="1">
                          <a:solidFill>
                            <a:srgbClr val="081224"/>
                          </a:solidFill>
                        </a:defRPr>
                      </a:pPr>
                      <a:r>
                        <a:t>Role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Edge and TLS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HTTPS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ez4youtech.com and aiplatformusa.ez4youtech.com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Application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FastAPI + Streamlit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REST API and agent or admin UI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Compute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Azure Container Apps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Health checks and tagged releases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Secrets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Azure Key Vault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JWT, encryption keys, Mongo URI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Database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MongoDB Atlas (M10)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Tenants and encrypted BYOS credentials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Storage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Azure Blob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tenant_id/ paths for documents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Email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AWS SES · Turnstile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Contact form delivery and CAPTCHA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02336"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AI routing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BYOS multi-provider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100" b="0">
                          <a:solidFill>
                            <a:srgbClr val="F8FAFC"/>
                          </a:solidFill>
                        </a:defRPr>
                      </a:pPr>
                      <a:r>
                        <a:t>OpenAI, Together, Groq, xAI, and more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</a:tbl>
          </a:graphicData>
        </a:graphic>
      </p:graphicFrame>
      <p:sp>
        <p:nvSpPr>
          <p:cNvPr id="9" name="TextBox 8"/>
          <p:cNvSpPr txBox="1"/>
          <p:nvPr/>
        </p:nvSpPr>
        <p:spPr>
          <a:xfrm>
            <a:off x="457200" y="5733287"/>
            <a:ext cx="11247120" cy="8686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0">
                <a:solidFill>
                  <a:srgbClr val="94A3B8"/>
                </a:solidFill>
              </a:defRPr>
            </a:pPr>
            <a:r>
              <a:t>Enterprise-ready architecture. No SOC 2, ISO 27001, or HIPAA claims unless agreed in writing. Shared multi-tenant SaaS with logical isolation per tenant_id.</a:t>
            </a:r>
            <a:br/>
            <a:r>
              <a:t>Full detail: ez4youtech.com/security.html#technology-stack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Your next step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Book a walkthrough or try the platform on your next visit intake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2011680"/>
            <a:ext cx="2697480" cy="22860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2194560"/>
            <a:ext cx="54864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200" b="1">
                <a:solidFill>
                  <a:srgbClr val="34D399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697480"/>
            <a:ext cx="23317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F8FAFC"/>
                </a:solidFill>
              </a:defRPr>
            </a:pPr>
            <a:r>
              <a:t>Book a 30-minute demo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40080" y="3200400"/>
            <a:ext cx="233172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400" b="0">
                <a:solidFill>
                  <a:srgbClr val="94A3B8"/>
                </a:solidFill>
              </a:defRPr>
            </a:pPr>
            <a:r>
              <a:t>ez4youtech.com/contact or call us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3337560" y="2011680"/>
            <a:ext cx="2697480" cy="22860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3520440" y="2194560"/>
            <a:ext cx="54864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200" b="1">
                <a:solidFill>
                  <a:srgbClr val="38BDF8"/>
                </a:solidFill>
              </a:defRPr>
            </a:pPr>
            <a: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3520440" y="2697480"/>
            <a:ext cx="23317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F8FAFC"/>
                </a:solidFill>
              </a:defRPr>
            </a:pPr>
            <a:r>
              <a:t>Try it free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3520440" y="3200400"/>
            <a:ext cx="233172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400" b="0">
                <a:solidFill>
                  <a:srgbClr val="94A3B8"/>
                </a:solidFill>
              </a:defRPr>
            </a:pPr>
            <a:r>
              <a:t>2-month pilot; we help with setup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6217920" y="2011680"/>
            <a:ext cx="2697480" cy="22860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400800" y="2194560"/>
            <a:ext cx="54864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200" b="1">
                <a:solidFill>
                  <a:srgbClr val="FBBF24"/>
                </a:solidFill>
              </a:defRPr>
            </a:pPr>
            <a: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400800" y="2697480"/>
            <a:ext cx="23317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F8FAFC"/>
                </a:solidFill>
              </a:defRPr>
            </a:pPr>
            <a:r>
              <a:t>Run your next visit summary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400800" y="3200400"/>
            <a:ext cx="233172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400" b="0">
                <a:solidFill>
                  <a:srgbClr val="94A3B8"/>
                </a:solidFill>
              </a:defRPr>
            </a:pPr>
            <a:r>
              <a:t>Summarize visit intake on the platform</a:t>
            </a:r>
          </a:p>
        </p:txBody>
      </p:sp>
      <p:sp>
        <p:nvSpPr>
          <p:cNvPr id="20" name="Rounded Rectangle 19"/>
          <p:cNvSpPr/>
          <p:nvPr/>
        </p:nvSpPr>
        <p:spPr>
          <a:xfrm>
            <a:off x="9098280" y="2011680"/>
            <a:ext cx="2697480" cy="22860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7DD3F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21" name="TextBox 20"/>
          <p:cNvSpPr txBox="1"/>
          <p:nvPr/>
        </p:nvSpPr>
        <p:spPr>
          <a:xfrm>
            <a:off x="9281159" y="2194560"/>
            <a:ext cx="548640" cy="4572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200" b="1">
                <a:solidFill>
                  <a:srgbClr val="7DD3FC"/>
                </a:solidFill>
              </a:defRPr>
            </a:pPr>
            <a:r>
              <a:t>4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281159" y="2697480"/>
            <a:ext cx="23317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F8FAFC"/>
                </a:solidFill>
              </a:defRPr>
            </a:pPr>
            <a:r>
              <a:t>Run it on real work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9281159" y="3200400"/>
            <a:ext cx="2331720" cy="8229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400" b="0">
                <a:solidFill>
                  <a:srgbClr val="94A3B8"/>
                </a:solidFill>
              </a:defRPr>
            </a:pPr>
            <a:r>
              <a:t>Summary, patient education, email with Continue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457200" y="4709160"/>
            <a:ext cx="112471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800" b="0">
                <a:solidFill>
                  <a:srgbClr val="F8FAFC"/>
                </a:solidFill>
              </a:defRPr>
            </a:pPr>
            <a:r>
              <a:t>30-minute demo  ·  2-month free pilot  ·  connect@ez4youtech.com  ·  +1 (214) 404-2319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457200" y="5166360"/>
            <a:ext cx="1124712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500" b="0">
                <a:solidFill>
                  <a:srgbClr val="94A3B8"/>
                </a:solidFill>
              </a:defRPr>
            </a:pPr>
            <a:r>
              <a:t>EZ4YouTech.com · AI Made Easy for Your Business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Q &amp; 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Quick answers, then your questions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901952"/>
            <a:ext cx="1124712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1">
                <a:solidFill>
                  <a:srgbClr val="7DD3FC"/>
                </a:solidFill>
              </a:defRPr>
            </a:pPr>
            <a:r>
              <a:t>How is this different from ChatGPT?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594360" y="2139696"/>
            <a:ext cx="10972800" cy="329184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Same workflow every time. Steps connect with Continue. Work stays in your company workspace.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2459736"/>
            <a:ext cx="1124712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1">
                <a:solidFill>
                  <a:srgbClr val="7DD3FC"/>
                </a:solidFill>
              </a:defRPr>
            </a:pPr>
            <a:r>
              <a:t>Do you replace our existing software?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94360" y="2697480"/>
            <a:ext cx="10972800" cy="329184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No. We augment your EHR and patient portal.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457200" y="3017520"/>
            <a:ext cx="1124712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1">
                <a:solidFill>
                  <a:srgbClr val="7DD3FC"/>
                </a:solidFill>
              </a:defRPr>
            </a:pPr>
            <a:r>
              <a:t>What about client reminders and bulk email?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594360" y="3255263"/>
            <a:ext cx="10972800" cy="329184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Client Relationship Reminders and Bulk Email Processor are on the platform today, on higher plans. We demo both live.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7200" y="3575303"/>
            <a:ext cx="1124712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1">
                <a:solidFill>
                  <a:srgbClr val="7DD3FC"/>
                </a:solidFill>
              </a:defRPr>
            </a:pPr>
            <a:r>
              <a:t>What does it cost after the free trial?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594360" y="3813048"/>
            <a:ext cx="10972800" cy="329184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Platform fee from $29–$99/mo founding rates; AI usage is billed by your provider separately.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457200" y="4133087"/>
            <a:ext cx="1124712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1">
                <a:solidFill>
                  <a:srgbClr val="7DD3FC"/>
                </a:solidFill>
              </a:defRPr>
            </a:pPr>
            <a:r>
              <a:t>Which plan fits a small team?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594360" y="4370831"/>
            <a:ext cx="10972800" cy="329184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Starter: Setup admin + up to 2 app users. Growth: up to 5. Full adds Bulk Email Processor for larger teams.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4690872"/>
            <a:ext cx="1124712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1">
                <a:solidFill>
                  <a:srgbClr val="7DD3FC"/>
                </a:solidFill>
              </a:defRPr>
            </a:pPr>
            <a:r>
              <a:t>Is my client data safe?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594360" y="4928616"/>
            <a:ext cx="10972800" cy="329184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Your AI accounts and rules stay yours. We do not resell prompts. Your admin connects providers once.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5248656"/>
            <a:ext cx="1124712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300" b="1">
                <a:solidFill>
                  <a:srgbClr val="7DD3FC"/>
                </a:solidFill>
              </a:defRPr>
            </a:pPr>
            <a:r>
              <a:t>How long does setup take?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594360" y="5486400"/>
            <a:ext cx="10972800" cy="329184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About 15 minutes for admin to connect AI once; staff can run a visit workflow the same day.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57200" y="598932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500" b="1">
                <a:solidFill>
                  <a:srgbClr val="34D399"/>
                </a:solidFill>
              </a:defRPr>
            </a:pPr>
            <a:r>
              <a:t>Still have questions? Ask us anything: connect@ez4youtech.com or book a 30-minute demo.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60956" y="777240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1371600" y="1234440"/>
            <a:ext cx="950976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800" b="1">
                <a:solidFill>
                  <a:srgbClr val="7DD3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1371600" y="1600200"/>
            <a:ext cx="9509760" cy="5943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4400" b="1">
                <a:solidFill>
                  <a:srgbClr val="F8FAFC"/>
                </a:solidFill>
              </a:defRPr>
            </a:pPr>
            <a:r>
              <a:t>Thank you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1371600" y="2240280"/>
            <a:ext cx="9509760" cy="38404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800" b="0">
                <a:solidFill>
                  <a:srgbClr val="94A3B8"/>
                </a:solidFill>
              </a:defRPr>
            </a:pPr>
            <a:r>
              <a:t>AI made easy for your business. Try free for 2 months.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1371600" y="2633472"/>
            <a:ext cx="9509760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7DD3FC"/>
                </a:solidFill>
              </a:defRPr>
            </a:pPr>
            <a:r>
              <a:t>Scan to book a demo or open the platform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3063240"/>
            <a:ext cx="5349240" cy="26974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" y="3209544"/>
            <a:ext cx="4946904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2100" b="1">
                <a:solidFill>
                  <a:srgbClr val="34D399"/>
                </a:solidFill>
              </a:defRPr>
            </a:pPr>
            <a:r>
              <a:t>Book a Demo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2386584" y="3502152"/>
            <a:ext cx="1490472" cy="1490472"/>
          </a:xfrm>
          <a:prstGeom prst="roundRect">
            <a:avLst/>
          </a:prstGeom>
          <a:solidFill>
            <a:srgbClr val="F8FAFC"/>
          </a:solidFill>
          <a:ln w="1905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1" name="Picture 10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14600" y="3630168"/>
            <a:ext cx="1234440" cy="1234440"/>
          </a:xfrm>
          <a:prstGeom prst="rect">
            <a:avLst/>
          </a:prstGeom>
        </p:spPr>
      </p:pic>
      <p:sp>
        <p:nvSpPr>
          <p:cNvPr id="12" name="TextBox 11"/>
          <p:cNvSpPr txBox="1"/>
          <p:nvPr/>
        </p:nvSpPr>
        <p:spPr>
          <a:xfrm>
            <a:off x="658368" y="5065776"/>
            <a:ext cx="4946904" cy="21945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100" b="1">
                <a:solidFill>
                  <a:srgbClr val="7DD3FC"/>
                </a:solidFill>
              </a:defRPr>
            </a:pPr>
            <a:r>
              <a:t>Scan to open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58368" y="5321808"/>
            <a:ext cx="4946904" cy="292608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1300" b="1" u="sng">
                <a:solidFill>
                  <a:srgbClr val="34D399"/>
                </a:solidFill>
                <a:hlinkClick r:id="rId5"/>
              </a:rPr>
              <a:t>ez4youtech.com/contact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6382512" y="3063240"/>
            <a:ext cx="5349240" cy="26974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6583680" y="3209544"/>
            <a:ext cx="4946904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2100" b="1">
                <a:solidFill>
                  <a:srgbClr val="38BDF8"/>
                </a:solidFill>
              </a:defRPr>
            </a:pPr>
            <a:r>
              <a:t>Open Platform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311896" y="3502152"/>
            <a:ext cx="1490472" cy="1490472"/>
          </a:xfrm>
          <a:prstGeom prst="roundRect">
            <a:avLst/>
          </a:prstGeom>
          <a:solidFill>
            <a:srgbClr val="F8FAFC"/>
          </a:solidFill>
          <a:ln w="1905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pic>
        <p:nvPicPr>
          <p:cNvPr id="17" name="Picture 16" descr="image.png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8439912" y="3630168"/>
            <a:ext cx="1234440" cy="1234440"/>
          </a:xfrm>
          <a:prstGeom prst="rect">
            <a:avLst/>
          </a:prstGeom>
        </p:spPr>
      </p:pic>
      <p:sp>
        <p:nvSpPr>
          <p:cNvPr id="18" name="TextBox 17"/>
          <p:cNvSpPr txBox="1"/>
          <p:nvPr/>
        </p:nvSpPr>
        <p:spPr>
          <a:xfrm>
            <a:off x="6583680" y="5065776"/>
            <a:ext cx="4946904" cy="21945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100" b="1">
                <a:solidFill>
                  <a:srgbClr val="7DD3FC"/>
                </a:solidFill>
              </a:defRPr>
            </a:pPr>
            <a:r>
              <a:t>Scan to open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0" y="5321808"/>
            <a:ext cx="4946904" cy="292608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1300" b="1" u="sng">
                <a:solidFill>
                  <a:srgbClr val="34D399"/>
                </a:solidFill>
                <a:hlinkClick r:id="rId7"/>
              </a:rPr>
              <a:t>aiplatformusa.ez4youtech.com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1371600" y="5989320"/>
            <a:ext cx="950976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94A3B8"/>
                </a:solidFill>
              </a:defRPr>
            </a:pPr>
            <a:r>
              <a:t>Mohd Naeem · Founder &amp; CEO  ·  connect@ez4youtech.com  ·  +1 (214) 404-2319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Agenda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What we will cover in the next few minutes</a:t>
            </a:r>
          </a:p>
        </p:txBody>
      </p:sp>
      <p:graphicFrame>
        <p:nvGraphicFramePr>
          <p:cNvPr id="8" name="Table 7"/>
          <p:cNvGraphicFramePr>
            <a:graphicFrameLocks noGrp="1"/>
          </p:cNvGraphicFramePr>
          <p:nvPr/>
        </p:nvGraphicFramePr>
        <p:xfrm>
          <a:off x="457200" y="1965960"/>
          <a:ext cx="11247120" cy="243230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097280"/>
                <a:gridCol w="8138160"/>
                <a:gridCol w="2011680"/>
              </a:tblGrid>
              <a:tr h="530352"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Section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Topics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  <a:tc>
                  <a:txBody>
                    <a:bodyPr wrap="none"/>
                    <a:lstStyle/>
                    <a:p>
                      <a:pPr algn="ctr">
                        <a:defRPr sz="1400" b="1">
                          <a:solidFill>
                            <a:srgbClr val="081224"/>
                          </a:solidFill>
                        </a:defRPr>
                      </a:pPr>
                      <a:r>
                        <a:t>Time</a:t>
                      </a:r>
                    </a:p>
                  </a:txBody>
                  <a:tcPr anchor="ctr">
                    <a:solidFill>
                      <a:srgbClr val="38BDF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1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Problem · What we built · Keep what works · Sound familiar · How it works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~3 min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2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Three walkthroughs: Visit · Reminders · Bulk Email (scenario, solution, demo on each slide)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~8 min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3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Common questions · Pilot · Pricing · Why trust us · AI Platform tech stack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~4 min</a:t>
                      </a:r>
                    </a:p>
                  </a:txBody>
                  <a:tcPr anchor="ctr">
                    <a:solidFill>
                      <a:srgbClr val="122038"/>
                    </a:solidFill>
                  </a:tcPr>
                </a:tc>
              </a:tr>
              <a:tr h="475488"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4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just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Your next step · Q&amp;A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  <a:tc>
                  <a:txBody>
                    <a:bodyPr wrap="square"/>
                    <a:lstStyle/>
                    <a:p>
                      <a:pPr algn="ctr">
                        <a:defRPr sz="1300" b="0">
                          <a:solidFill>
                            <a:srgbClr val="F8FAFC"/>
                          </a:solidFill>
                        </a:defRPr>
                      </a:pPr>
                      <a:r>
                        <a:t>Open</a:t>
                      </a:r>
                    </a:p>
                  </a:txBody>
                  <a:tcPr anchor="ctr">
                    <a:solidFill>
                      <a:srgbClr val="0E1E36"/>
                    </a:solidFill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The problem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Tackle the daily work that slows you down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457200" y="1965960"/>
            <a:ext cx="112471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400" b="1">
                <a:solidFill>
                  <a:srgbClr val="7DD3FC"/>
                </a:solidFill>
              </a:defRPr>
            </a:pPr>
            <a:r>
              <a:t>AI built for your industry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457200" y="2423160"/>
            <a:ext cx="11247120" cy="16916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600" b="1">
                <a:solidFill>
                  <a:srgbClr val="34D399"/>
                </a:solidFill>
              </a:rPr>
              <a:t>✓ </a:t>
            </a:r>
            <a:r>
              <a:rPr sz="1600" b="0">
                <a:solidFill>
                  <a:srgbClr val="F8FAFC"/>
                </a:solidFill>
              </a:rPr>
              <a:t>We augment your existing tools (EHR and patient portals). We do not replace them.</a:t>
            </a:r>
          </a:p>
          <a:p>
            <a:pPr algn="l">
              <a:spcAft>
                <a:spcPts val="800"/>
              </a:spcAft>
            </a:pPr>
            <a:r>
              <a:rPr sz="1600" b="1">
                <a:solidFill>
                  <a:srgbClr val="34D399"/>
                </a:solidFill>
              </a:rPr>
              <a:t>✓ </a:t>
            </a:r>
            <a:r>
              <a:rPr sz="1600" b="0">
                <a:solidFill>
                  <a:srgbClr val="F8FAFC"/>
                </a:solidFill>
              </a:rPr>
              <a:t>Visit summaries, patient education, and follow-up in clear steps, not a blank ChatGPT tab</a:t>
            </a:r>
          </a:p>
          <a:p>
            <a:pPr algn="l">
              <a:spcAft>
                <a:spcPts val="800"/>
              </a:spcAft>
            </a:pPr>
            <a:r>
              <a:rPr sz="1600" b="1">
                <a:solidFill>
                  <a:srgbClr val="34D399"/>
                </a:solidFill>
              </a:rPr>
              <a:t>✓ </a:t>
            </a:r>
            <a:r>
              <a:rPr sz="1600" b="0">
                <a:solidFill>
                  <a:srgbClr val="F8FAFC"/>
                </a:solidFill>
              </a:rPr>
              <a:t>Same workflow every time. Paste intake once, move to the next step. No re-typing between apps</a:t>
            </a:r>
          </a:p>
          <a:p>
            <a:pPr algn="l">
              <a:spcAft>
                <a:spcPts val="800"/>
              </a:spcAft>
            </a:pPr>
            <a:r>
              <a:rPr sz="1600" b="1">
                <a:solidFill>
                  <a:srgbClr val="34D399"/>
                </a:solidFill>
              </a:rPr>
              <a:t>✓ </a:t>
            </a:r>
            <a:r>
              <a:rPr sz="1600" b="0">
                <a:solidFill>
                  <a:srgbClr val="F8FAFC"/>
                </a:solidFill>
              </a:rPr>
              <a:t>Human review before every send. Drafts only, not autopilot.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457200" y="4160520"/>
            <a:ext cx="112471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000" b="1">
                <a:solidFill>
                  <a:srgbClr val="7DD3FC"/>
                </a:solidFill>
              </a:defRPr>
            </a:pPr>
            <a:r>
              <a:t>What we solve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57200" y="4526280"/>
            <a:ext cx="11247120" cy="14173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85800" y="4681728"/>
            <a:ext cx="1078992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FBBF24"/>
                </a:solidFill>
              </a:defRPr>
            </a:pPr>
            <a:r>
              <a:t>Time · Money · Priority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85800" y="5010912"/>
            <a:ext cx="10789920" cy="82296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Time: hours back on intake summaries and patient education drafts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Money: patients stay engaged when follow-up goes out on schedule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Priority: finish visit notes that pile up between rooms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What we built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One login, medical apps, and everyday business tools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65960"/>
            <a:ext cx="347472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40080" y="2148840"/>
            <a:ext cx="310896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34D399"/>
                </a:solidFill>
              </a:defRPr>
            </a:pPr>
            <a:r>
              <a:t>Your company workspace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40080" y="2606040"/>
            <a:ext cx="3108960" cy="132588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One business account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Medical industry chosen once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Team logins by plan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206240" y="1965960"/>
            <a:ext cx="365760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7DD3FC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389120" y="2148840"/>
            <a:ext cx="329184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7DD3FC"/>
                </a:solidFill>
              </a:defRPr>
            </a:pPr>
            <a:r>
              <a:t>Medical Apps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389120" y="2606040"/>
            <a:ext cx="3291840" cy="132588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Clinical intake summary and patient education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Care plans, prior auth letters, shift handoff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138160" y="1965960"/>
            <a:ext cx="3566160" cy="214884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321040" y="2148840"/>
            <a:ext cx="32004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FBBF24"/>
                </a:solidFill>
              </a:defRPr>
            </a:pPr>
            <a:r>
              <a:t>Everyday Tools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321040" y="2606040"/>
            <a:ext cx="3200400" cy="132588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Client Relationship Reminders and Bulk Email Processor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Documents and compliance review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4343400"/>
            <a:ext cx="112471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7DD3FC"/>
                </a:solidFill>
              </a:defRPr>
            </a:pPr>
            <a:r>
              <a:t>How It Feels Between Visits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4800600"/>
            <a:ext cx="11247120" cy="137160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Open Summarize visit intake, run step one, tap Continue. The next app opens with your draft.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Clinical Intake Summary, Patient Education Explainer, and AI Email Automation: same path every visit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Your admin connects your AI account once (OpenAI, Together, Groq, xAI, and more)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We augment your existing tools (EHR and patient portals). We do not replace them.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Keep what already works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Your existing tools, plus a writing and email layer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65960"/>
            <a:ext cx="3611880" cy="32461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" y="2148840"/>
            <a:ext cx="32004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38BDF8"/>
                </a:solidFill>
              </a:defRPr>
            </a:pPr>
            <a:r>
              <a:t>Your EHR &amp; scheduling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" y="2697480"/>
            <a:ext cx="3200400" cy="22860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F8FAFC"/>
                </a:solidFill>
              </a:defRPr>
            </a:pPr>
            <a:r>
              <a:t>Charts, appointments, and billing stay where they are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4343400" y="1965960"/>
            <a:ext cx="3611880" cy="32461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4544568" y="2148840"/>
            <a:ext cx="32004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FBBF24"/>
                </a:solidFill>
              </a:defRPr>
            </a:pPr>
            <a:r>
              <a:t>Patient portals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4544568" y="2697480"/>
            <a:ext cx="3200400" cy="22860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F8FAFC"/>
                </a:solidFill>
              </a:defRPr>
            </a:pPr>
            <a:r>
              <a:t>Your existing portal and messaging tools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229600" y="1965960"/>
            <a:ext cx="3611880" cy="32461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5" name="TextBox 14"/>
          <p:cNvSpPr txBox="1"/>
          <p:nvPr/>
        </p:nvSpPr>
        <p:spPr>
          <a:xfrm>
            <a:off x="8430768" y="2148840"/>
            <a:ext cx="32004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900" b="1">
                <a:solidFill>
                  <a:srgbClr val="34D399"/>
                </a:solidFill>
              </a:defRPr>
            </a:pPr>
            <a:r>
              <a:t>EZ4YouTech.com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8430768" y="2697480"/>
            <a:ext cx="3200400" cy="228600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500" b="0">
                <a:solidFill>
                  <a:srgbClr val="F8FAFC"/>
                </a:solidFill>
              </a:defRPr>
            </a:pPr>
            <a:r>
              <a:t>Visit summaries, patient education, and email. Same path each time.</a:t>
            </a:r>
          </a:p>
        </p:txBody>
      </p:sp>
      <p:sp>
        <p:nvSpPr>
          <p:cNvPr id="17" name="TextBox 16"/>
          <p:cNvSpPr txBox="1"/>
          <p:nvPr/>
        </p:nvSpPr>
        <p:spPr>
          <a:xfrm>
            <a:off x="457200" y="5806440"/>
            <a:ext cx="1124712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400" b="0">
                <a:solidFill>
                  <a:srgbClr val="94A3B8"/>
                </a:solidFill>
              </a:defRPr>
            </a:pPr>
            <a:r>
              <a:t>We augment your existing tools (EHR and patient portals). We do not replace them.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457200" y="626364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FBBF24"/>
                </a:solidFill>
              </a:defRPr>
            </a:pPr>
            <a:r>
              <a:t>Faster Summaries  ·  Clear Patient Education  ·  Less Staff Typing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Sound familiar?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Staff paste intake forms into ChatGPT with no clinic review trail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2011680"/>
            <a:ext cx="5394960" cy="4069080"/>
          </a:xfrm>
          <a:prstGeom prst="roundRect">
            <a:avLst/>
          </a:prstGeom>
          <a:solidFill>
            <a:srgbClr val="0C1C34"/>
          </a:solidFill>
          <a:ln w="254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85800" y="2240280"/>
            <a:ext cx="493776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000" b="1">
                <a:solidFill>
                  <a:srgbClr val="F87171"/>
                </a:solidFill>
              </a:defRPr>
            </a:pPr>
            <a:r>
              <a:t>Free ChatGPT or Copilot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85800" y="2670048"/>
            <a:ext cx="4937760" cy="3246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F87171"/>
                </a:solidFill>
              </a:rPr>
              <a:t>✗ </a:t>
            </a:r>
            <a:r>
              <a:rPr sz="1400" b="0">
                <a:solidFill>
                  <a:srgbClr val="F8FAFC"/>
                </a:solidFill>
              </a:rPr>
              <a:t>Open a blank chat and re-summarize every visit from scratch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F87171"/>
                </a:solidFill>
              </a:rPr>
              <a:t>✗ </a:t>
            </a:r>
            <a:r>
              <a:rPr sz="1400" b="0">
                <a:solidFill>
                  <a:srgbClr val="F8FAFC"/>
                </a:solidFill>
              </a:rPr>
              <a:t>Copy summary, patient education, and follow-up in separate steps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F87171"/>
                </a:solidFill>
              </a:rPr>
              <a:t>✗ </a:t>
            </a:r>
            <a:r>
              <a:rPr sz="1400" b="1">
                <a:solidFill>
                  <a:srgbClr val="FBBF24"/>
                </a:solidFill>
              </a:rPr>
              <a:t>Free ChatGPT or Copilot may use your prompts for training and model improvement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F87171"/>
                </a:solidFill>
              </a:rPr>
              <a:t>✗ </a:t>
            </a:r>
            <a:r>
              <a:rPr sz="1400" b="1">
                <a:solidFill>
                  <a:srgbClr val="FBBF24"/>
                </a:solidFill>
              </a:rPr>
              <a:t>You are tied to one provider and one personal account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26480" y="2011680"/>
            <a:ext cx="5577840" cy="4069080"/>
          </a:xfrm>
          <a:prstGeom prst="roundRect">
            <a:avLst/>
          </a:prstGeom>
          <a:solidFill>
            <a:srgbClr val="0C1C34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55080" y="2240280"/>
            <a:ext cx="5120640" cy="34747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000" b="1">
                <a:solidFill>
                  <a:srgbClr val="34D399"/>
                </a:solidFill>
              </a:defRPr>
            </a:pPr>
            <a:r>
              <a:t>With EZ4YouTech.com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55080" y="2670048"/>
            <a:ext cx="5120640" cy="3246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One visit workflow: same steps every time with Continue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Summarize visit intake: Clinical Intake Summary, Patient Education Explainer, AI Email Automation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1">
                <a:solidFill>
                  <a:srgbClr val="7DD3FC"/>
                </a:solidFill>
              </a:rPr>
              <a:t>Your company workspace and your AI accounts. We do not train on your client data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1">
                <a:solidFill>
                  <a:srgbClr val="7DD3FC"/>
                </a:solidFill>
              </a:rPr>
              <a:t>Your admin connects your provider once: OpenAI, Together, Groq, xAI, and more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How it works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457200" y="1417320"/>
            <a:ext cx="1097280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0">
                <a:solidFill>
                  <a:srgbClr val="94A3B8"/>
                </a:solidFill>
              </a:defRPr>
            </a:pPr>
            <a:r>
              <a:t>Three steps for your team. No IT project required.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457200" y="1965960"/>
            <a:ext cx="3611880" cy="37033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9" name="TextBox 8"/>
          <p:cNvSpPr txBox="1"/>
          <p:nvPr/>
        </p:nvSpPr>
        <p:spPr>
          <a:xfrm>
            <a:off x="658368" y="2130552"/>
            <a:ext cx="5029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34D399"/>
                </a:solidFill>
              </a:defRPr>
            </a:pPr>
            <a:r>
              <a:t>1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58368" y="2624328"/>
            <a:ext cx="3209544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000" b="1">
                <a:solidFill>
                  <a:srgbClr val="F8FAFC"/>
                </a:solidFill>
              </a:defRPr>
            </a:pPr>
            <a:r>
              <a:t>Connect once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658368" y="3200400"/>
            <a:ext cx="3209544" cy="2285999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Your admin links your company's AI account once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The whole office shares one secure workspace</a:t>
            </a:r>
          </a:p>
        </p:txBody>
      </p:sp>
      <p:sp>
        <p:nvSpPr>
          <p:cNvPr id="12" name="Rounded Rectangle 11"/>
          <p:cNvSpPr/>
          <p:nvPr/>
        </p:nvSpPr>
        <p:spPr>
          <a:xfrm>
            <a:off x="4343400" y="1965960"/>
            <a:ext cx="3611880" cy="37033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3" name="TextBox 12"/>
          <p:cNvSpPr txBox="1"/>
          <p:nvPr/>
        </p:nvSpPr>
        <p:spPr>
          <a:xfrm>
            <a:off x="4544568" y="2130552"/>
            <a:ext cx="5029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38BDF8"/>
                </a:solidFill>
              </a:defRPr>
            </a:pPr>
            <a:r>
              <a:t>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4544568" y="2624328"/>
            <a:ext cx="3209544" cy="7132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8FAFC"/>
                </a:solidFill>
              </a:defRPr>
            </a:pPr>
            <a:r>
              <a:t>Summarize Visit Intake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4544568" y="3410712"/>
            <a:ext cx="3209544" cy="2075687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Clinical Intake Summary → Patient Education Explainer → AI Email Automation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Tap Continue between steps. Same path every visit.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8229600" y="1965960"/>
            <a:ext cx="3611880" cy="370332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BBF24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8430768" y="2130552"/>
            <a:ext cx="502920" cy="41148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FBBF24"/>
                </a:solidFill>
              </a:defRPr>
            </a:pPr>
            <a:r>
              <a:t>3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8430768" y="2624328"/>
            <a:ext cx="3209544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000" b="1">
                <a:solidFill>
                  <a:srgbClr val="F8FAFC"/>
                </a:solidFill>
              </a:defRPr>
            </a:pPr>
            <a:r>
              <a:t>Try free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8430768" y="3200400"/>
            <a:ext cx="3209544" cy="2285999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2-month pilot with platform fee waived</a:t>
            </a:r>
          </a:p>
          <a:p>
            <a:pPr algn="l">
              <a:spcAft>
                <a:spcPts val="800"/>
              </a:spcAft>
            </a:pPr>
            <a:r>
              <a:rPr sz="1400" b="1">
                <a:solidFill>
                  <a:srgbClr val="34D399"/>
                </a:solidFill>
              </a:rPr>
              <a:t>✓ </a:t>
            </a:r>
            <a:r>
              <a:rPr sz="1400" b="0">
                <a:solidFill>
                  <a:srgbClr val="F8FAFC"/>
                </a:solidFill>
              </a:rPr>
              <a:t>Test on real visit intake before you decide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457200" y="580644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400" b="0">
                <a:solidFill>
                  <a:srgbClr val="7DD3FC"/>
                </a:solidFill>
              </a:defRPr>
            </a:pPr>
            <a:r>
              <a:t>You pay your AI provider directly. Our fee covers the apps and workspace, not your token usage.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Walkthrough 1: Summarize Visit Intake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21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87171"/>
                </a:solidFill>
              </a:defRPr>
            </a:pPr>
            <a:r>
              <a:t>Scenario 1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Intake forms are in. The patient still needs plain-language follow-up.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792" y="2532887"/>
            <a:ext cx="5202936" cy="16916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Visit summaries take too long before the next patient arrives.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Condition and medication explanations are rewritten every time.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Prior auth letters wait until someone has a quiet hour.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72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36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34D399"/>
                </a:solidFill>
              </a:defRPr>
            </a:pPr>
            <a:r>
              <a:t>Solution 1: Visit Workflow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36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Three steps, same path every visit.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36792" y="2532887"/>
            <a:ext cx="5202936" cy="14173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1 · Clinical Intake Summary: Visit summary draft for EHR paste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2 · Patient Education Explainer: Plain-language condition and med explanation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3 · AI Email Automation: Send patient follow-up or copy to Outlook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36792" y="3959352"/>
            <a:ext cx="5202936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1">
                <a:solidFill>
                  <a:srgbClr val="34D399"/>
                </a:solidFill>
              </a:defRPr>
            </a:pPr>
            <a:r>
              <a:t>Summarize intake, draft patient education, and send follow-up in one path.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4553712"/>
            <a:ext cx="1124712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8368" y="4663440"/>
            <a:ext cx="777240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4D399"/>
                </a:solidFill>
              </a:defRPr>
            </a:pPr>
            <a:r>
              <a:t>Demo 1: Summarize Visit Intake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" y="4937759"/>
            <a:ext cx="7772400" cy="21945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Live on the platform · About 3 minutes · Starter plan and above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" y="5212079"/>
            <a:ext cx="7498079" cy="960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Open Summarize Visit Intake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Clinical Intake Summary, Patient Education Explainer, AI Email Automation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Tap Continue between steps. Same path every visit.</a:t>
            </a:r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46920" y="4873751"/>
            <a:ext cx="960120" cy="960120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9646920" y="5870447"/>
            <a:ext cx="960120" cy="16459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000" b="1">
                <a:solidFill>
                  <a:srgbClr val="7DD3FC"/>
                </a:solidFill>
              </a:defRPr>
            </a:pPr>
            <a:r>
              <a:t>Scan to open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192463" y="6035039"/>
            <a:ext cx="2542032" cy="292608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1000" b="1" u="sng">
                <a:solidFill>
                  <a:srgbClr val="34D399"/>
                </a:solidFill>
                <a:hlinkClick r:id="rId5"/>
              </a:rPr>
              <a:t>aiplatformusa.ez4youtech.com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626364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FBBF24"/>
                </a:solidFill>
              </a:defRPr>
            </a:pPr>
            <a:r>
              <a:t>Faster Summaries  ·  Clear Patient Education  ·  Less Staff Typing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  <p:pic>
        <p:nvPicPr>
          <p:cNvPr id="3" name="Picture 2" descr="header-logo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1480" y="292608"/>
            <a:ext cx="469782" cy="475488"/>
          </a:xfrm>
          <a:prstGeom prst="rect">
            <a:avLst/>
          </a:prstGeom>
        </p:spPr>
      </p:pic>
      <p:sp>
        <p:nvSpPr>
          <p:cNvPr id="4" name="TextBox 3"/>
          <p:cNvSpPr txBox="1"/>
          <p:nvPr/>
        </p:nvSpPr>
        <p:spPr>
          <a:xfrm>
            <a:off x="990990" y="292608"/>
            <a:ext cx="7315200" cy="36576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2200" b="1">
                <a:solidFill>
                  <a:srgbClr val="F8FAFC"/>
                </a:solidFill>
              </a:defRPr>
            </a:pPr>
            <a:r>
              <a:t>EZ4YouTech.com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990990" y="566928"/>
            <a:ext cx="7315200" cy="2743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0">
                <a:solidFill>
                  <a:srgbClr val="94A3B8"/>
                </a:solidFill>
              </a:defRPr>
            </a:pPr>
            <a:r>
              <a:t>AI MADE EASY FOR YOUR BUSINESS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7200" y="960120"/>
            <a:ext cx="10972800" cy="50292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3400" b="1">
                <a:solidFill>
                  <a:srgbClr val="7DD3FC"/>
                </a:solidFill>
              </a:defRPr>
            </a:pPr>
            <a:r>
              <a:t>Walkthrough 2: Client Follow-Up</a:t>
            </a:r>
          </a:p>
        </p:txBody>
      </p:sp>
      <p:sp>
        <p:nvSpPr>
          <p:cNvPr id="7" name="Rounded Rectangle 6"/>
          <p:cNvSpPr/>
          <p:nvPr/>
        </p:nvSpPr>
        <p:spPr>
          <a:xfrm>
            <a:off x="457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F8717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8" name="TextBox 7"/>
          <p:cNvSpPr txBox="1"/>
          <p:nvPr/>
        </p:nvSpPr>
        <p:spPr>
          <a:xfrm>
            <a:off x="621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F87171"/>
                </a:solidFill>
              </a:defRPr>
            </a:pPr>
            <a:r>
              <a:t>Scenario 2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621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Birthdays and anniversaries slip when daily visit work stacks up.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621792" y="2532887"/>
            <a:ext cx="5202936" cy="169164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You mean to send birthday notes, but client work wins every week.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Each email is written from scratch or copied from an old template.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F87171"/>
                </a:solidFill>
              </a:rPr>
              <a:t>✗ </a:t>
            </a:r>
            <a:r>
              <a:rPr sz="1200" b="0">
                <a:solidFill>
                  <a:srgbClr val="F8FAFC"/>
                </a:solidFill>
              </a:rPr>
              <a:t>Your CRM has the dates. Turning them into send-ready drafts still takes time.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6172200" y="1874519"/>
            <a:ext cx="5532120" cy="251460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8BDF8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2" name="TextBox 11"/>
          <p:cNvSpPr txBox="1"/>
          <p:nvPr/>
        </p:nvSpPr>
        <p:spPr>
          <a:xfrm>
            <a:off x="6336792" y="1984248"/>
            <a:ext cx="5202936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700" b="1">
                <a:solidFill>
                  <a:srgbClr val="38BDF8"/>
                </a:solidFill>
              </a:defRPr>
            </a:pPr>
            <a:r>
              <a:t>Solution 2: Client Reminder Workflow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6336792" y="2258568"/>
            <a:ext cx="5202936" cy="25603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Three steps from CSV to sent email.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336792" y="2532887"/>
            <a:ext cx="5202936" cy="14173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1 · Upload CSV: Rows ready for draft generation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2 · Review Drafts: Edit anything before you approve</a:t>
            </a:r>
          </a:p>
          <a:p>
            <a:pPr algn="l">
              <a:spcAft>
                <a:spcPts val="800"/>
              </a:spcAft>
            </a:pPr>
            <a:r>
              <a:rPr sz="1200" b="1">
                <a:solidFill>
                  <a:srgbClr val="34D399"/>
                </a:solidFill>
              </a:rPr>
              <a:t>✓ </a:t>
            </a:r>
            <a:r>
              <a:rPr sz="1200" b="0">
                <a:solidFill>
                  <a:srgbClr val="F8FAFC"/>
                </a:solidFill>
              </a:rPr>
              <a:t>3 · Send: Send approved emails from your account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6336792" y="3959352"/>
            <a:ext cx="5202936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100" b="1">
                <a:solidFill>
                  <a:srgbClr val="34D399"/>
                </a:solidFill>
              </a:defRPr>
            </a:pPr>
            <a:r>
              <a:t>Review drafts, send all due reminders, or set auto-send and forget the follow-up pain.</a:t>
            </a:r>
          </a:p>
        </p:txBody>
      </p:sp>
      <p:sp>
        <p:nvSpPr>
          <p:cNvPr id="16" name="Rounded Rectangle 15"/>
          <p:cNvSpPr/>
          <p:nvPr/>
        </p:nvSpPr>
        <p:spPr>
          <a:xfrm>
            <a:off x="457200" y="4553712"/>
            <a:ext cx="11247120" cy="1783080"/>
          </a:xfrm>
          <a:prstGeom prst="roundRect">
            <a:avLst/>
          </a:prstGeom>
          <a:solidFill>
            <a:srgbClr val="122038"/>
          </a:solidFill>
          <a:ln w="25400">
            <a:solidFill>
              <a:srgbClr val="34D399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17" name="TextBox 16"/>
          <p:cNvSpPr txBox="1"/>
          <p:nvPr/>
        </p:nvSpPr>
        <p:spPr>
          <a:xfrm>
            <a:off x="658368" y="4663440"/>
            <a:ext cx="7772400" cy="292608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800" b="1">
                <a:solidFill>
                  <a:srgbClr val="34D399"/>
                </a:solidFill>
              </a:defRPr>
            </a:pPr>
            <a:r>
              <a:t>Demo 2: Client Reminders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658368" y="4937759"/>
            <a:ext cx="7772400" cy="219456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l">
              <a:defRPr sz="1200" b="0">
                <a:solidFill>
                  <a:srgbClr val="94A3B8"/>
                </a:solidFill>
              </a:defRPr>
            </a:pPr>
            <a:r>
              <a:t>Live on the platform · About 2 minutes · Growth plan and above</a:t>
            </a:r>
          </a:p>
        </p:txBody>
      </p:sp>
      <p:sp>
        <p:nvSpPr>
          <p:cNvPr id="19" name="TextBox 18"/>
          <p:cNvSpPr txBox="1"/>
          <p:nvPr/>
        </p:nvSpPr>
        <p:spPr>
          <a:xfrm>
            <a:off x="658368" y="5212079"/>
            <a:ext cx="7498079" cy="960120"/>
          </a:xfrm>
          <a:prstGeom prst="rect">
            <a:avLst/>
          </a:prstGeom>
          <a:noFill/>
        </p:spPr>
        <p:txBody>
          <a:bodyPr wrap="square" lIns="50800" rIns="50800" tIns="25400" bIns="25400">
            <a:normAutofit/>
          </a:bodyPr>
          <a:lstStyle/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Open Client Relationship Reminders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Upload your client CSV and review draft emails.</a:t>
            </a:r>
          </a:p>
          <a:p>
            <a:pPr algn="l">
              <a:spcAft>
                <a:spcPts val="800"/>
              </a:spcAft>
            </a:pPr>
            <a:r>
              <a:rPr sz="1300" b="1">
                <a:solidFill>
                  <a:srgbClr val="34D399"/>
                </a:solidFill>
              </a:rPr>
              <a:t>✓ </a:t>
            </a:r>
            <a:r>
              <a:rPr sz="1300" b="0">
                <a:solidFill>
                  <a:srgbClr val="F8FAFC"/>
                </a:solidFill>
              </a:rPr>
              <a:t>Approve and send from Microsoft 365.</a:t>
            </a:r>
          </a:p>
        </p:txBody>
      </p:sp>
      <p:pic>
        <p:nvPicPr>
          <p:cNvPr id="20" name="Picture 19" descr="image.pn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646920" y="4873751"/>
            <a:ext cx="960120" cy="960120"/>
          </a:xfrm>
          <a:prstGeom prst="rect">
            <a:avLst/>
          </a:prstGeom>
        </p:spPr>
      </p:pic>
      <p:sp>
        <p:nvSpPr>
          <p:cNvPr id="21" name="TextBox 20"/>
          <p:cNvSpPr txBox="1"/>
          <p:nvPr/>
        </p:nvSpPr>
        <p:spPr>
          <a:xfrm>
            <a:off x="9646920" y="5870447"/>
            <a:ext cx="960120" cy="164592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000" b="1">
                <a:solidFill>
                  <a:srgbClr val="7DD3FC"/>
                </a:solidFill>
              </a:defRPr>
            </a:pPr>
            <a:r>
              <a:t>Scan to open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9192463" y="6035039"/>
            <a:ext cx="2542032" cy="292608"/>
          </a:xfrm>
          <a:prstGeom prst="rect">
            <a:avLst/>
          </a:prstGeom>
          <a:noFill/>
        </p:spPr>
        <p:txBody>
          <a:bodyPr wrap="none" anchor="ctr">
            <a:spAutoFit/>
          </a:bodyPr>
          <a:lstStyle/>
          <a:p>
            <a:pPr algn="ctr"/>
            <a:r>
              <a:rPr sz="1000" b="1" u="sng">
                <a:solidFill>
                  <a:srgbClr val="34D399"/>
                </a:solidFill>
                <a:hlinkClick r:id="rId5"/>
              </a:rPr>
              <a:t>aiplatformusa.ez4youtech.com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457200" y="6263640"/>
            <a:ext cx="11247120" cy="320040"/>
          </a:xfrm>
          <a:prstGeom prst="rect">
            <a:avLst/>
          </a:prstGeom>
          <a:noFill/>
        </p:spPr>
        <p:txBody>
          <a:bodyPr wrap="square" anchor="t" lIns="76200" rIns="76200" tIns="50800" bIns="50800">
            <a:normAutofit/>
          </a:bodyPr>
          <a:lstStyle/>
          <a:p>
            <a:pPr algn="ctr">
              <a:defRPr sz="1300" b="0">
                <a:solidFill>
                  <a:srgbClr val="FBBF24"/>
                </a:solidFill>
              </a:defRPr>
            </a:pPr>
            <a:r>
              <a:t>Stay in Touch  ·  Clients Feel Remembered  ·  Less Manual Typing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