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8.png"/><Relationship Id="rId5" Type="http://schemas.openxmlformats.org/officeDocument/2006/relationships/image" Target="../media/image9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960120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1033272"/>
            <a:ext cx="841248" cy="8412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0120" y="1975104"/>
            <a:ext cx="11938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900" b="1">
                <a:solidFill>
                  <a:srgbClr val="FBBF24"/>
                </a:solidFill>
              </a:rPr>
              <a:t>www.ez4youtech.com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0250424" y="978408"/>
            <a:ext cx="950976" cy="950976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5288" y="1033272"/>
            <a:ext cx="841248" cy="84124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715500" y="1975104"/>
            <a:ext cx="1485900" cy="274320"/>
          </a:xfrm>
          <a:prstGeom prst="rect">
            <a:avLst/>
          </a:prstGeom>
          <a:noFill/>
        </p:spPr>
        <p:txBody>
          <a:bodyPr wrap="none" anchor="t" lIns="0" rIns="0" tIns="0" bIns="0">
            <a:spAutoFit/>
          </a:bodyPr>
          <a:lstStyle/>
          <a:p>
            <a:pPr algn="l"/>
            <a:r>
              <a:rPr sz="800" b="1">
                <a:solidFill>
                  <a:srgbClr val="FBBF24"/>
                </a:solidFill>
              </a:rPr>
              <a:t>aiplatformusa.ez4youtech.com</a:t>
            </a:r>
          </a:p>
        </p:txBody>
      </p:sp>
      <p:pic>
        <p:nvPicPr>
          <p:cNvPr id="10" name="Picture 9" descr="header-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6663" y="868680"/>
            <a:ext cx="658368" cy="65836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Triage maintenance and tenant comms faster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property managers: maintenance triage, lease summaries, and email in one workflow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15 minutes · One live workflow on the platform (~5–7 minutes)</a:t>
            </a:r>
          </a:p>
        </p:txBody>
      </p:sp>
      <p:sp>
        <p:nvSpPr>
          <p:cNvPr id="15" name="Oval 14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4: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4: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4: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If time permits · Live on the platform · ~2 minutes · Full plan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Saved emails or inbox sync → batch draft replies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AI drafts once: fix tone before you approve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 from Microsoft 365: backlog cleared faster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One-time setup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your admin sees once: recap of the live admin flash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11247120" cy="36118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34D399"/>
                </a:solidFill>
              </a:defRPr>
            </a:pPr>
            <a:r>
              <a:t>Company setup: admin connects once, team runs apps every 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587752"/>
            <a:ext cx="1078992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Setup tab: connect AI accounts once (OpenAI, Together, Groq, xAI, and more) · keys encrypted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Provider comparison table: pick what you already use · set try-order once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AI usage tab: token totals by provider and by app. Reconcile with your provider invoice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687568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covers apps and workspace · AI usage is a separate bill from your provider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108192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About 15 minutes for admin to connect AI once; staff can run a triage workflow the same day.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How We Help You Save on AI Usage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Pay for what you use, not a fixed chat license every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1">
                <a:solidFill>
                  <a:srgbClr val="FBBF24"/>
                </a:solidFill>
              </a:defRPr>
            </a:pPr>
            <a:r>
              <a:t>Chat plans charge every person every month, even on quiet weeks. Your provider bill tracks actual work.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2450592"/>
          <a:ext cx="11247119" cy="2414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60"/>
                <a:gridCol w="3977639"/>
                <a:gridCol w="438912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Your team's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Pay for what you use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200" b="1">
                          <a:solidFill>
                            <a:srgbClr val="081224"/>
                          </a:solidFill>
                        </a:defRPr>
                      </a:pPr>
                      <a:r>
                        <a:t>Fixed chat license anyway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Light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 ·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quotes, listings, or analyses/mo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$10–25/mo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on your provider bill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$100–125/mo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for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5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ChatGPT Business or Claude Team logins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987552"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Heavy Usage month</a:t>
                      </a:r>
                    </a:p>
                    <a:p>
                      <a:pPr algn="just"/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documents +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1000s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of emails/mo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Often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$40–90/mo</a:t>
                      </a:r>
                    </a:p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busy months often stay under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$100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/>
                      <a:r>
                        <a:rPr sz="1100">
                          <a:solidFill>
                            <a:srgbClr val="F8FAFC"/>
                          </a:solidFill>
                        </a:rPr>
                        <a:t>Same monthly bill · Copilot add-on about </a:t>
                      </a:r>
                      <a:r>
                        <a:rPr sz="1100" b="1">
                          <a:solidFill>
                            <a:srgbClr val="FBBF24"/>
                          </a:solidFill>
                        </a:rPr>
                        <a:t>$90–105/mo</a:t>
                      </a:r>
                      <a:r>
                        <a:rPr sz="1100">
                          <a:solidFill>
                            <a:srgbClr val="F8FAFC"/>
                          </a:solidFill>
                        </a:rPr>
                        <a:t> (+ Microsoft 365)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57200" y="5193792"/>
            <a:ext cx="11247120" cy="960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58368" y="5340096"/>
            <a:ext cx="10835640" cy="658368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400" b="1">
                <a:solidFill>
                  <a:srgbClr val="7DD3FC"/>
                </a:solidFill>
              </a:defRPr>
            </a:pPr>
            <a:r>
              <a:t>You pay for logins, not for every listing or email. EZ4YouTech.com shows which apps and people drive cost so you can spot waste and plan spend.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6245352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000" b="0">
                <a:solidFill>
                  <a:srgbClr val="94A3B8"/>
                </a:solidFill>
              </a:defRPr>
            </a:pPr>
            <a:r>
              <a:t>Illustrative comparison only · trademarks belong to their respective owners · EZ4YouTech.com is not affiliated with those providers · Illustrative 5-person office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Try Starter Free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Trial real apps at $0 · connect your AI provider account once · no platform fee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74519"/>
            <a:ext cx="3246120" cy="324612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283464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600" b="1">
                <a:solidFill>
                  <a:srgbClr val="34D399"/>
                </a:solidFill>
              </a:defRPr>
            </a:pPr>
            <a:r>
              <a:t>Starter Free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33472"/>
            <a:ext cx="283464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4400" b="1">
                <a:solidFill>
                  <a:srgbClr val="F8FAFC"/>
                </a:solidFill>
              </a:defRPr>
            </a:pPr>
            <a:r>
              <a:t>$0/mo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46120"/>
            <a:ext cx="2834640" cy="16916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Permanent free tier.</a:t>
            </a:r>
            <a:br/>
            <a:r>
              <a:t>Connect your AI provider account.</a:t>
            </a:r>
            <a:br/>
            <a:r>
              <a:t>Great for trials, demos, and solo champions.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77639" y="1874519"/>
            <a:ext cx="7726679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What you get on Starter Free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77639" y="2743199"/>
            <a:ext cx="7726679" cy="23774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5 utility + 5 industry apps for your vertical (same breadth as Growth)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35 AI runs, 12 uploads, and 50 emails per month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21-day run history · 75 MB storage · admin + 1 agent seat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Connect OpenAI, Groq, Together, xAI, and more once in Setup</a:t>
            </a:r>
          </a:p>
          <a:p>
            <a:pPr algn="l">
              <a:spcAft>
                <a:spcPts val="800"/>
              </a:spcAft>
            </a:pPr>
            <a:r>
              <a:rPr sz="1500" b="1">
                <a:solidFill>
                  <a:srgbClr val="34D399"/>
                </a:solidFill>
              </a:rPr>
              <a:t>✓ </a:t>
            </a:r>
            <a:r>
              <a:rPr sz="1500" b="0">
                <a:solidFill>
                  <a:srgbClr val="F8FAFC"/>
                </a:solidFill>
              </a:rPr>
              <a:t>Upgrade to Growth ($59) when daily volume and team size grow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5349240"/>
            <a:ext cx="112471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FBBF24"/>
                </a:solidFill>
              </a:defRPr>
            </a:pPr>
            <a:r>
              <a:t>Platform fee stays $0 on Starter Free. AI usage is billed by your provider (we do not markup tokens).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Paid plans when you scale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Growth is the default for daily teams · yearly billing saves one month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4D399"/>
                </a:solidFill>
              </a:defRPr>
            </a:pPr>
            <a:r>
              <a:t>Growth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Standard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$59/mo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5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10 apps · daily ops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445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38BDF8"/>
                </a:solidFill>
              </a:defRPr>
            </a:pPr>
            <a:r>
              <a:t>Full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Elite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445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$119/mo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445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10 agents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20 apps · bulk email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229600" y="1828800"/>
            <a:ext cx="3611880" cy="30632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30768" y="2011680"/>
            <a:ext cx="320954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FBBF24"/>
                </a:solidFill>
              </a:defRPr>
            </a:pPr>
            <a:r>
              <a:t>Enterprise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30768" y="2359152"/>
            <a:ext cx="3209544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Scale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30768" y="2651760"/>
            <a:ext cx="3209544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8FAFC"/>
                </a:solidFill>
              </a:defRPr>
            </a:pPr>
            <a:r>
              <a:t>From $199/mo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30768" y="3154680"/>
            <a:ext cx="3209544" cy="15087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 to 25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Contact sales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74920"/>
            <a:ext cx="11247120" cy="105156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58368" y="518464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Guided pilot trial (qualified teams)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8368" y="5513832"/>
            <a:ext cx="10789920" cy="53035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We help your admin connect your AI provider account once during onboarding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26364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Two bills: platform fee to us · AI usage to your provider (no markup from us). See www.ez4youtech.com/pricing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Your Data &amp; Security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81328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Storage, defense, incident response, controls, retention, and certifications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03504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8BDF8"/>
                </a:solidFill>
              </a:defRPr>
            </a:pPr>
            <a:r>
              <a:t>What We Store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MongoDB Atlas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8BDF8"/>
                </a:solidFill>
              </a:rPr>
              <a:t>Azure Blob</a:t>
            </a:r>
            <a:r>
              <a:rPr sz="1000" b="0">
                <a:solidFill>
                  <a:srgbClr val="F8FAFC"/>
                </a:solidFill>
              </a:rPr>
              <a:t>: files, app runs, email, CSV.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Scoped to </a:t>
            </a:r>
            <a:r>
              <a:rPr sz="1000" b="1">
                <a:solidFill>
                  <a:srgbClr val="38BDF8"/>
                </a:solidFill>
              </a:rPr>
              <a:t>company workspace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8BDF8"/>
                </a:solidFill>
              </a:rPr>
              <a:t>No data sale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8BDF8"/>
                </a:solidFill>
              </a:rPr>
              <a:t>no model training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42816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34D399"/>
                </a:solidFill>
              </a:defRPr>
            </a:pPr>
            <a:r>
              <a:t>How We Defend 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0831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HTTPS-only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Key Vault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encrypted credentials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34D399"/>
                </a:solidFill>
              </a:rPr>
              <a:t>tenant isolation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Passwords </a:t>
            </a:r>
            <a:r>
              <a:rPr sz="1000" b="1">
                <a:solidFill>
                  <a:srgbClr val="34D399"/>
                </a:solidFill>
              </a:rPr>
              <a:t>hashed</a:t>
            </a:r>
            <a:r>
              <a:rPr sz="1000" b="0">
                <a:solidFill>
                  <a:srgbClr val="F8FAFC"/>
                </a:solidFill>
              </a:rPr>
              <a:t>; keys </a:t>
            </a:r>
            <a:r>
              <a:rPr sz="1000" b="1">
                <a:solidFill>
                  <a:srgbClr val="34D399"/>
                </a:solidFill>
              </a:rPr>
              <a:t>never logged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34D399"/>
                </a:solidFill>
              </a:rPr>
              <a:t>rate limits</a:t>
            </a:r>
            <a:r>
              <a:rPr sz="1000" b="0">
                <a:solidFill>
                  <a:srgbClr val="F8FAFC"/>
                </a:solidFill>
              </a:rPr>
              <a:t> and </a:t>
            </a:r>
            <a:r>
              <a:rPr sz="1000" b="1">
                <a:solidFill>
                  <a:srgbClr val="34D399"/>
                </a:solidFill>
              </a:rPr>
              <a:t>WAF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34D399"/>
                </a:solidFill>
              </a:rPr>
              <a:t>Connect your AI provider</a:t>
            </a:r>
            <a:r>
              <a:rPr sz="1000" b="0">
                <a:solidFill>
                  <a:srgbClr val="F8FAFC"/>
                </a:solidFill>
              </a:rPr>
              <a:t> — your provider terms apply.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28431" y="1956816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174736" y="2029968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FBBF24"/>
                </a:solidFill>
              </a:defRPr>
            </a:pPr>
            <a:r>
              <a:t>If Something Goes Wrong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156448" y="2286000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Incident runbook</a:t>
            </a:r>
            <a:r>
              <a:rPr sz="1000" b="0">
                <a:solidFill>
                  <a:srgbClr val="F8FAFC"/>
                </a:solidFill>
              </a:rPr>
              <a:t>: contain, </a:t>
            </a:r>
            <a:r>
              <a:rPr sz="1000" b="1">
                <a:solidFill>
                  <a:srgbClr val="FBBF24"/>
                </a:solidFill>
              </a:rPr>
              <a:t>rotate keys</a:t>
            </a:r>
            <a:r>
              <a:rPr sz="1000" b="0">
                <a:solidFill>
                  <a:srgbClr val="F8FAFC"/>
                </a:solidFill>
              </a:rPr>
              <a:t>, preserve logs.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Notify customers without undue delay; </a:t>
            </a:r>
            <a:r>
              <a:rPr sz="1000" b="1">
                <a:solidFill>
                  <a:srgbClr val="FBBF24"/>
                </a:solidFill>
              </a:rPr>
              <a:t>72 hours</a:t>
            </a:r>
            <a:r>
              <a:rPr sz="1000" b="0">
                <a:solidFill>
                  <a:srgbClr val="F8FAFC"/>
                </a:solidFill>
              </a:rPr>
              <a:t> for personal data.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FBBF24"/>
                </a:solidFill>
              </a:rPr>
              <a:t>Cyber insurance</a:t>
            </a:r>
            <a:r>
              <a:rPr sz="1000" b="0">
                <a:solidFill>
                  <a:srgbClr val="F8FAFC"/>
                </a:solidFill>
              </a:rPr>
              <a:t> and counsel as needed.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A78BF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03504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A78BFA"/>
                </a:solidFill>
              </a:defRPr>
            </a:pPr>
            <a:r>
              <a:t>What You Can Do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85216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Agents</a:t>
            </a:r>
            <a:r>
              <a:rPr sz="1000" b="0">
                <a:solidFill>
                  <a:srgbClr val="F8FAFC"/>
                </a:solidFill>
              </a:rPr>
              <a:t> clear files, analyses, runs, and import history.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Admins </a:t>
            </a:r>
            <a:r>
              <a:rPr sz="1000" b="1">
                <a:solidFill>
                  <a:srgbClr val="A78BFA"/>
                </a:solidFill>
              </a:rPr>
              <a:t>purge org-wide workspace data</a:t>
            </a:r>
            <a:r>
              <a:rPr sz="1000" b="0">
                <a:solidFill>
                  <a:srgbClr val="F8FAFC"/>
                </a:solidFill>
              </a:rPr>
              <a:t> from </a:t>
            </a:r>
            <a:r>
              <a:rPr sz="1000" b="1">
                <a:solidFill>
                  <a:srgbClr val="A78BFA"/>
                </a:solidFill>
              </a:rPr>
              <a:t>Company setup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A78BFA"/>
                </a:solidFill>
              </a:rPr>
              <a:t>Strong passwords</a:t>
            </a:r>
            <a:r>
              <a:rPr sz="1000" b="0">
                <a:solidFill>
                  <a:srgbClr val="F8FAFC"/>
                </a:solidFill>
              </a:rPr>
              <a:t>; limit admin seats; review uploads.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242816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2DD4B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389120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2DD4BF"/>
                </a:solidFill>
              </a:defRPr>
            </a:pPr>
            <a:r>
              <a:t>Retention &amp; Purge Policy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70831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2DD4BF"/>
                </a:solidFill>
              </a:rPr>
              <a:t>10 most recent</a:t>
            </a:r>
            <a:r>
              <a:rPr sz="1000" b="0">
                <a:solidFill>
                  <a:srgbClr val="F8FAFC"/>
                </a:solidFill>
              </a:rPr>
              <a:t> files, analyses, and runs per category.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Email batches removed after </a:t>
            </a:r>
            <a:r>
              <a:rPr sz="1000" b="1">
                <a:solidFill>
                  <a:srgbClr val="2DD4BF"/>
                </a:solidFill>
              </a:rPr>
              <a:t>90 days</a:t>
            </a:r>
            <a:r>
              <a:rPr sz="1000" b="0">
                <a:solidFill>
                  <a:srgbClr val="F8FAFC"/>
                </a:solidFill>
              </a:rPr>
              <a:t>; </a:t>
            </a:r>
            <a:r>
              <a:rPr sz="1000" b="1">
                <a:solidFill>
                  <a:srgbClr val="2DD4BF"/>
                </a:solidFill>
              </a:rPr>
              <a:t>privacy policy</a:t>
            </a:r>
            <a:r>
              <a:rPr sz="1000" b="0">
                <a:solidFill>
                  <a:srgbClr val="F8FAFC"/>
                </a:solidFill>
              </a:rPr>
              <a:t> on deactivation.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Compare flows are </a:t>
            </a:r>
            <a:r>
              <a:rPr sz="1000" b="1">
                <a:solidFill>
                  <a:srgbClr val="2DD4BF"/>
                </a:solidFill>
              </a:rPr>
              <a:t>session-only</a:t>
            </a:r>
            <a:r>
              <a:rPr sz="1000" b="0">
                <a:solidFill>
                  <a:srgbClr val="F8FAFC"/>
                </a:solidFill>
              </a:rPr>
              <a:t> (no long-term vault).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028431" y="3767328"/>
            <a:ext cx="3566160" cy="1572768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94A3B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74736" y="3840480"/>
            <a:ext cx="3273552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l">
              <a:defRPr sz="1300" b="1">
                <a:solidFill>
                  <a:srgbClr val="94A3B8"/>
                </a:solidFill>
              </a:defRPr>
            </a:pPr>
            <a:r>
              <a:t>Certifications &amp; Standards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156448" y="4096512"/>
            <a:ext cx="3310128" cy="1170431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1">
                <a:solidFill>
                  <a:srgbClr val="94A3B8"/>
                </a:solidFill>
              </a:rPr>
              <a:t>Enterprise-ready architecture</a:t>
            </a:r>
            <a:r>
              <a:rPr sz="1000" b="0">
                <a:solidFill>
                  <a:srgbClr val="F8FAFC"/>
                </a:solidFill>
              </a:rPr>
              <a:t>.</a:t>
            </a:r>
          </a:p>
          <a:p>
            <a:pPr algn="l">
              <a:spcAft>
                <a:spcPts val="400"/>
              </a:spcAft>
            </a:pPr>
            <a:r>
              <a:rPr sz="1000" b="1">
                <a:solidFill>
                  <a:srgbClr val="34D399"/>
                </a:solidFill>
              </a:rPr>
              <a:t>✓ </a:t>
            </a:r>
            <a:r>
              <a:rPr sz="1000" b="0">
                <a:solidFill>
                  <a:srgbClr val="F8FAFC"/>
                </a:solidFill>
              </a:rPr>
              <a:t>No </a:t>
            </a:r>
            <a:r>
              <a:rPr sz="1000" b="1">
                <a:solidFill>
                  <a:srgbClr val="94A3B8"/>
                </a:solidFill>
              </a:rPr>
              <a:t>SOC 2</a:t>
            </a:r>
            <a:r>
              <a:rPr sz="1000" b="0">
                <a:solidFill>
                  <a:srgbClr val="F8FAFC"/>
                </a:solidFill>
              </a:rPr>
              <a:t>, </a:t>
            </a:r>
            <a:r>
              <a:rPr sz="1000" b="1">
                <a:solidFill>
                  <a:srgbClr val="94A3B8"/>
                </a:solidFill>
              </a:rPr>
              <a:t>ISO 27001</a:t>
            </a:r>
            <a:r>
              <a:rPr sz="1000" b="0">
                <a:solidFill>
                  <a:srgbClr val="F8FAFC"/>
                </a:solidFill>
              </a:rPr>
              <a:t>, or </a:t>
            </a:r>
            <a:r>
              <a:rPr sz="1000" b="1">
                <a:solidFill>
                  <a:srgbClr val="94A3B8"/>
                </a:solidFill>
              </a:rPr>
              <a:t>HIPAA</a:t>
            </a:r>
            <a:r>
              <a:rPr sz="1000" b="0">
                <a:solidFill>
                  <a:srgbClr val="F8FAFC"/>
                </a:solidFill>
              </a:rPr>
              <a:t> claim on Standard unless </a:t>
            </a:r>
            <a:r>
              <a:rPr sz="1000" b="1">
                <a:solidFill>
                  <a:srgbClr val="94A3B8"/>
                </a:solidFill>
              </a:rPr>
              <a:t>Enterprise</a:t>
            </a:r>
            <a:r>
              <a:rPr sz="1000" b="0">
                <a:solidFill>
                  <a:srgbClr val="F8FAFC"/>
                </a:solidFill>
              </a:rPr>
              <a:t> contract.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596128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spAutoFit/>
          </a:bodyPr>
          <a:lstStyle/>
          <a:p>
            <a:pPr algn="ctr">
              <a:defRPr sz="1000" b="0">
                <a:solidFill>
                  <a:srgbClr val="94A3B8"/>
                </a:solidFill>
              </a:defRPr>
            </a:pPr>
            <a:r>
              <a:t>Full detail: www.ez4youtech.com/platform.html#your-data-security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Two ways to get involved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Thank you · Questions welcome · We follow up within 48 hours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Ready to get started?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Share company, industry, and team size for a guided Growth pilot follow-up (qualified teams).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www.ez4youtech.com/lead/intake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44568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008" y="2656332"/>
            <a:ext cx="987552" cy="98755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526280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382512" y="2212848"/>
            <a:ext cx="534924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65392" y="2377440"/>
            <a:ext cx="388620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Share an idea: we'll make it for you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565392" y="2779776"/>
            <a:ext cx="3886200" cy="117957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F8FAFC"/>
                </a:solidFill>
              </a:defRPr>
            </a:pPr>
            <a:r>
              <a:t>Time, money, or priority: tell us daily work worth fixing and we'll shape a guided workflow.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65392" y="4014216"/>
            <a:ext cx="4983480" cy="219456"/>
          </a:xfrm>
          <a:prstGeom prst="rect">
            <a:avLst/>
          </a:prstGeom>
          <a:noFill/>
        </p:spPr>
        <p:txBody>
          <a:bodyPr wrap="none" anchor="ctr" lIns="0" rIns="0" tIns="0" bIns="0">
            <a:spAutoFit/>
          </a:bodyPr>
          <a:lstStyle/>
          <a:p>
            <a:pPr algn="r"/>
            <a:r>
              <a:rPr sz="1200" b="1">
                <a:solidFill>
                  <a:srgbClr val="FBBF24"/>
                </a:solidFill>
              </a:rPr>
              <a:t>www.ez4youtech.com/persona/intake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469880" y="2564892"/>
            <a:ext cx="1170432" cy="117043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61320" y="2656332"/>
            <a:ext cx="987552" cy="98755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451592" y="3698748"/>
            <a:ext cx="109728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9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4590288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We help your admin connect AI accounts once during pilot onboarding.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57200" y="5010912"/>
            <a:ext cx="11247120" cy="1572768"/>
          </a:xfrm>
          <a:prstGeom prst="roundRect">
            <a:avLst/>
          </a:prstGeom>
          <a:solidFill>
            <a:srgbClr val="122038"/>
          </a:solidFill>
          <a:ln w="127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85800" y="51755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600" b="1">
                <a:solidFill>
                  <a:srgbClr val="F8FAFC"/>
                </a:solidFill>
              </a:defRPr>
            </a:pPr>
            <a:r>
              <a:t>Thank you · Questions?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" y="5541264"/>
            <a:ext cx="1078992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85800" y="5943600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200" b="0">
                <a:solidFill>
                  <a:srgbClr val="94A3B8"/>
                </a:solidFill>
              </a:defRPr>
            </a:pPr>
            <a:r>
              <a:t>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about 15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your tools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~5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Four walkthroughs (2 deep workflows · CRR · BEP) · One-time setup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Save on AI usage · Starter Free · Paid plans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~2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Get involved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763524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834640"/>
            <a:ext cx="7635240" cy="12801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(PMS and vendor tools).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Maintenance tickets, tenant notices, and lease summaries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Enter ticket context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pic>
        <p:nvPicPr>
          <p:cNvPr id="10" name="Picture 9" descr="property-management-problem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8978" y="1874519"/>
            <a:ext cx="1864563" cy="2267712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triage notes and tenant email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renewals kept when lease outreach goes out on schedule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tenant messages that pile up across doors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property management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Property management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06324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4612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Property Management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4612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Maintenance triage and lease summaries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Tenant notices, rent reminders, move-in checklists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69280" y="1965960"/>
            <a:ext cx="2423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852160" y="2148840"/>
            <a:ext cx="2057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2606040"/>
            <a:ext cx="2057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Fair-housing comm review (Elite — not first demo)</a:t>
            </a:r>
          </a:p>
        </p:txBody>
      </p:sp>
      <p:pic>
        <p:nvPicPr>
          <p:cNvPr id="17" name="Picture 16" descr="property-management-solution-panel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6676" y="1874519"/>
            <a:ext cx="2229167" cy="226771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57200" y="434340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Ticket Day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5212080"/>
            <a:ext cx="1124712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Triage maintenance requests,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Maintenance Triage → branch → Client Update → Email: same path every urgent ticket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(PMS and vendor tools).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your tools · Skip the ChatGPT gaps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Sound familiar? Free ChatGPT helps, but workflow, data use, and provider lock-in still cost you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38BDF8"/>
                </a:solidFill>
              </a:defRPr>
            </a:pPr>
            <a:r>
              <a:t>Your PMS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Tickets, leases, and rent rolls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54496" y="2084831"/>
            <a:ext cx="5449824" cy="12618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19088" y="2194560"/>
            <a:ext cx="512064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1">
                <a:solidFill>
                  <a:srgbClr val="FBBF24"/>
                </a:solidFill>
              </a:defRPr>
            </a:pPr>
            <a:r>
              <a:t>Vendor portals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19088" y="2505456"/>
            <a:ext cx="5120640" cy="8046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F8FAFC"/>
                </a:solidFill>
              </a:defRPr>
            </a:pPr>
            <a:r>
              <a:t>Your existing maintenance and accounting tools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836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Open a blank chat and re-type every tenant notice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Consumer chat plans may use prompts for training depending on your vendor plan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are bound to one AI provider and one personal account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63640" y="3730752"/>
            <a:ext cx="5440680" cy="2395728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64808" y="3895344"/>
            <a:ext cx="5038344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64808" y="4233672"/>
            <a:ext cx="5038344" cy="17830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One triage workflow: same steps every ticket with Continue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company workspace and your AI accounts; training policies follow your provider settings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1">
                <a:solidFill>
                  <a:srgbClr val="7DD3FC"/>
                </a:solidFill>
              </a:rPr>
              <a:t>Your admin connects once: OpenAI, Together, Groq, xAI, and more. Pick what you use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382512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We augment your existing tools (PMS and vendor tools). We do not replace them.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Triage Maintenance Requests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125272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Maintenance Triage → branch (urgent / routine / deferred) →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ticket.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28803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or trial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146303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Try Starter free at $0, or trial Growth on a guided pilot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 months platform fee waived when you enroll on Growth or Full (not Starter Free)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maintenance tickets before you decide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7200" y="5102352"/>
            <a:ext cx="11247120" cy="804672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" y="523036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What you bring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58368" y="5541264"/>
            <a:ext cx="10789920" cy="347472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Connect your AI provider account: OpenAI, Together, Groq, xAI, and more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6752"/>
            <a:ext cx="112471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You pay your AI provider directly. Our platform fee covers apps and workspace, not your token usage.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000" b="1">
                <a:solidFill>
                  <a:srgbClr val="7DD3FC"/>
                </a:solidFill>
              </a:defRPr>
            </a:pPr>
            <a:r>
              <a:t>Walkthrough 1: Triage Maintenance Requests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A tenant issue arrives. Vendor notice and tenant update still need drafting.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Emergency vs routine tickets need different tone every time.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Vendor dispatch notes never make it into a clear tenant message.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PMS has the ticket. Turning it into send-ready copy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Maintenance Triage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Triage → branch → comms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Maintenance Triage: Triage summary for PM review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tenant/vendor copy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tenant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Pick urgency path, draft tenant and vendor comms, send or paste in minutes.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Triage Maintenance Requests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~5 minutes · Industry workflow, then admin flash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Triage Maintenance Requests: guided steps live on screen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Continue: context carries over, no copy-paste between tabs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Admin flash: connect AI once, track usage against your provider bill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Faster Triage  ·  Clear Tenant Updates  ·  Less Office Typing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Summarize a Lease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Renewal season or a new move-in. The tenant email is still blank.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Lease PDFs need a plain summary before renewal calls.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Renewal vs move-in paths need different notice tone.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Staff copy old lease emails instead of branching on situation.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Lease Summary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Summary → branch →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Lease Summary: Plain-language lease summary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Branch panel: Path-specific tenant notice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tenant email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Summarize lease terms, pick renewal or move-in path, send the right notice.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Summarize a Lease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~3 minutes · Summarize a Lease · Branching demo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Summarize a Lease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Run step one → pick branch → next app prefilled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Email Draft reflects the path you chose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Lease Summaries  ·  Renewal Outreach  ·  Less Re-Reading PDFs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75488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6696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6696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client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3: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4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~2 minutes · Clients feel remembered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10835640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CSV in → AI drafts birthday and anniversary emails in minutes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Review and tweak drafts once: approve what you like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Send from Microsoft 365: stay in touch without rewriting every 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